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5" r:id="rId4"/>
    <p:sldId id="269" r:id="rId5"/>
    <p:sldId id="258" r:id="rId6"/>
    <p:sldId id="259" r:id="rId7"/>
    <p:sldId id="266" r:id="rId8"/>
    <p:sldId id="260" r:id="rId9"/>
    <p:sldId id="261" r:id="rId10"/>
    <p:sldId id="262" r:id="rId11"/>
    <p:sldId id="267" r:id="rId12"/>
    <p:sldId id="268" r:id="rId13"/>
    <p:sldId id="263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3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195E66-7D1B-4DE6-AD9F-977A43680DB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E1C2A6C-6FDE-4A25-9260-08890BC832B3}">
      <dgm:prSet phldrT="[文本]"/>
      <dgm:spPr/>
      <dgm:t>
        <a:bodyPr/>
        <a:lstStyle/>
        <a:p>
          <a:r>
            <a:rPr lang="zh-CN" altLang="en-US" dirty="0" smtClean="0"/>
            <a:t>计算机集中控制系统（</a:t>
          </a:r>
          <a:r>
            <a:rPr lang="en-US" altLang="zh-CN" dirty="0" smtClean="0"/>
            <a:t>CCS</a:t>
          </a:r>
          <a:r>
            <a:rPr lang="zh-CN" altLang="en-US" dirty="0" smtClean="0"/>
            <a:t>）</a:t>
          </a:r>
          <a:endParaRPr lang="zh-CN" altLang="en-US" dirty="0"/>
        </a:p>
      </dgm:t>
    </dgm:pt>
    <dgm:pt modelId="{1B3DF415-1028-497E-9826-2195D7314BFF}" cxnId="{7168EFF7-1789-4F32-AAC6-FB741AD47522}" type="parTrans">
      <dgm:prSet/>
      <dgm:spPr/>
      <dgm:t>
        <a:bodyPr/>
        <a:lstStyle/>
        <a:p>
          <a:endParaRPr lang="zh-CN" altLang="en-US"/>
        </a:p>
      </dgm:t>
    </dgm:pt>
    <dgm:pt modelId="{115544D0-FDFC-4DE1-9758-65EE87B56879}" cxnId="{7168EFF7-1789-4F32-AAC6-FB741AD47522}" type="sibTrans">
      <dgm:prSet/>
      <dgm:spPr/>
      <dgm:t>
        <a:bodyPr/>
        <a:lstStyle/>
        <a:p>
          <a:endParaRPr lang="zh-CN" altLang="en-US"/>
        </a:p>
      </dgm:t>
    </dgm:pt>
    <dgm:pt modelId="{FC30CFEC-44AC-4B7F-9534-774AF14C5269}">
      <dgm:prSet phldrT="[文本]"/>
      <dgm:spPr/>
      <dgm:t>
        <a:bodyPr/>
        <a:lstStyle/>
        <a:p>
          <a:r>
            <a:rPr lang="zh-CN" altLang="en-US" b="0" i="0" dirty="0" smtClean="0"/>
            <a:t>基于主机的集中模式。由功能强大的主机完成几乎所有的计算和处理任务，用户和主机的交互很少。</a:t>
          </a:r>
          <a:endParaRPr lang="zh-CN" altLang="en-US" dirty="0"/>
        </a:p>
      </dgm:t>
    </dgm:pt>
    <dgm:pt modelId="{2AB4D51B-76E8-4299-9BDF-43DD6F1AD189}" cxnId="{E082EF8E-96C8-4DBD-9D03-ECC8F0CC62F6}" type="parTrans">
      <dgm:prSet/>
      <dgm:spPr/>
      <dgm:t>
        <a:bodyPr/>
        <a:lstStyle/>
        <a:p>
          <a:endParaRPr lang="zh-CN" altLang="en-US"/>
        </a:p>
      </dgm:t>
    </dgm:pt>
    <dgm:pt modelId="{83F3463F-B85A-4CC8-BF67-644B613FE6C4}" cxnId="{E082EF8E-96C8-4DBD-9D03-ECC8F0CC62F6}" type="sibTrans">
      <dgm:prSet/>
      <dgm:spPr/>
      <dgm:t>
        <a:bodyPr/>
        <a:lstStyle/>
        <a:p>
          <a:endParaRPr lang="zh-CN" altLang="en-US"/>
        </a:p>
      </dgm:t>
    </dgm:pt>
    <dgm:pt modelId="{440B9385-0B53-4D97-A2DA-506E21D66AEE}">
      <dgm:prSet phldrT="[文本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zh-CN" altLang="en-US" dirty="0" smtClean="0"/>
            <a:t>分布式控制系统（</a:t>
          </a:r>
          <a:r>
            <a:rPr lang="en-US" altLang="zh-CN" dirty="0" smtClean="0"/>
            <a:t>DCS</a:t>
          </a:r>
          <a:r>
            <a:rPr lang="zh-CN" altLang="en-US" dirty="0" smtClean="0"/>
            <a:t>）</a:t>
          </a:r>
          <a:endParaRPr lang="zh-CN" altLang="en-US" dirty="0"/>
        </a:p>
      </dgm:t>
    </dgm:pt>
    <dgm:pt modelId="{101984D9-D3EF-43D6-A6E0-3E7FCE8DB190}" cxnId="{69A4F053-DBAD-4F59-9D72-4578E6289639}" type="parTrans">
      <dgm:prSet/>
      <dgm:spPr/>
      <dgm:t>
        <a:bodyPr/>
        <a:lstStyle/>
        <a:p>
          <a:endParaRPr lang="zh-CN" altLang="en-US"/>
        </a:p>
      </dgm:t>
    </dgm:pt>
    <dgm:pt modelId="{8173A073-F107-4871-8ED8-C70AB4860B2C}" cxnId="{69A4F053-DBAD-4F59-9D72-4578E6289639}" type="sibTrans">
      <dgm:prSet/>
      <dgm:spPr/>
      <dgm:t>
        <a:bodyPr/>
        <a:lstStyle/>
        <a:p>
          <a:endParaRPr lang="zh-CN" altLang="en-US"/>
        </a:p>
      </dgm:t>
    </dgm:pt>
    <dgm:pt modelId="{20DC69F3-283E-404C-AB19-6AC4F8FD6D88}">
      <dgm:prSet phldrT="[文本]"/>
      <dgm:spPr/>
      <dgm:t>
        <a:bodyPr/>
        <a:lstStyle/>
        <a:p>
          <a:r>
            <a:rPr lang="zh-CN" altLang="en-US" b="0" i="0" dirty="0" smtClean="0"/>
            <a:t>基于集中管理和分散控制的模式。封闭式系统，新的结构利用冗余、容错等技术实现了高可靠性。</a:t>
          </a:r>
          <a:endParaRPr lang="zh-CN" altLang="en-US" dirty="0"/>
        </a:p>
      </dgm:t>
    </dgm:pt>
    <dgm:pt modelId="{458C5CFB-1002-4DC5-9089-9B173F00DEAD}" cxnId="{760EFFE0-B23D-4FCD-A021-F18985903129}" type="parTrans">
      <dgm:prSet/>
      <dgm:spPr/>
      <dgm:t>
        <a:bodyPr/>
        <a:lstStyle/>
        <a:p>
          <a:endParaRPr lang="zh-CN" altLang="en-US"/>
        </a:p>
      </dgm:t>
    </dgm:pt>
    <dgm:pt modelId="{79F56DD3-0801-4C27-A157-FCAFEA8E2013}" cxnId="{760EFFE0-B23D-4FCD-A021-F18985903129}" type="sibTrans">
      <dgm:prSet/>
      <dgm:spPr/>
      <dgm:t>
        <a:bodyPr/>
        <a:lstStyle/>
        <a:p>
          <a:endParaRPr lang="zh-CN" altLang="en-US"/>
        </a:p>
      </dgm:t>
    </dgm:pt>
    <dgm:pt modelId="{EC7CA228-FDD5-42F1-AF26-D38B1FDD42B0}">
      <dgm:prSet phldrT="[文本]"/>
      <dgm:spPr/>
      <dgm:t>
        <a:bodyPr/>
        <a:lstStyle/>
        <a:p>
          <a:r>
            <a:rPr lang="zh-CN" altLang="en-US" dirty="0" smtClean="0"/>
            <a:t>现场总线控制系统（</a:t>
          </a:r>
          <a:r>
            <a:rPr lang="en-US" altLang="zh-CN" dirty="0" smtClean="0"/>
            <a:t>FCS</a:t>
          </a:r>
          <a:r>
            <a:rPr lang="zh-CN" altLang="en-US" dirty="0" smtClean="0"/>
            <a:t>）</a:t>
          </a:r>
          <a:endParaRPr lang="zh-CN" altLang="en-US" dirty="0"/>
        </a:p>
      </dgm:t>
    </dgm:pt>
    <dgm:pt modelId="{378E79DC-6B23-4BD8-9475-0A821F95B41D}" cxnId="{7BC80A0D-193F-469A-89AF-9938C1C1DF03}" type="parTrans">
      <dgm:prSet/>
      <dgm:spPr/>
      <dgm:t>
        <a:bodyPr/>
        <a:lstStyle/>
        <a:p>
          <a:endParaRPr lang="zh-CN" altLang="en-US"/>
        </a:p>
      </dgm:t>
    </dgm:pt>
    <dgm:pt modelId="{6B21EF38-6C63-4BB1-95C9-F9C60A088257}" cxnId="{7BC80A0D-193F-469A-89AF-9938C1C1DF03}" type="sibTrans">
      <dgm:prSet/>
      <dgm:spPr/>
      <dgm:t>
        <a:bodyPr/>
        <a:lstStyle/>
        <a:p>
          <a:endParaRPr lang="zh-CN" altLang="en-US"/>
        </a:p>
      </dgm:t>
    </dgm:pt>
    <dgm:pt modelId="{102300DF-EB1D-4F5D-9D35-514478CA0359}">
      <dgm:prSet phldrT="[文本]"/>
      <dgm:spPr/>
      <dgm:t>
        <a:bodyPr/>
        <a:lstStyle/>
        <a:p>
          <a:r>
            <a:rPr lang="zh-CN" altLang="en-US" dirty="0" smtClean="0"/>
            <a:t>基于数据总线模式。开放式系统，因存在总线标准，易扩展，全数字化，数据总线大幅提高数据传输能力。</a:t>
          </a:r>
          <a:endParaRPr lang="zh-CN" altLang="en-US" dirty="0"/>
        </a:p>
      </dgm:t>
    </dgm:pt>
    <dgm:pt modelId="{554B98D4-7409-4DEA-8B56-0380CB8E3591}" cxnId="{09F80ED4-18A7-43CB-870A-E760C94DF6D7}" type="parTrans">
      <dgm:prSet/>
      <dgm:spPr/>
      <dgm:t>
        <a:bodyPr/>
        <a:lstStyle/>
        <a:p>
          <a:endParaRPr lang="zh-CN" altLang="en-US"/>
        </a:p>
      </dgm:t>
    </dgm:pt>
    <dgm:pt modelId="{7569735A-DEC5-463C-93BA-FF98F3DE972E}" cxnId="{09F80ED4-18A7-43CB-870A-E760C94DF6D7}" type="sibTrans">
      <dgm:prSet/>
      <dgm:spPr/>
      <dgm:t>
        <a:bodyPr/>
        <a:lstStyle/>
        <a:p>
          <a:endParaRPr lang="zh-CN" altLang="en-US"/>
        </a:p>
      </dgm:t>
    </dgm:pt>
    <dgm:pt modelId="{0D71DF0F-1390-4C75-AE7F-E0BB0F984029}" type="pres">
      <dgm:prSet presAssocID="{61195E66-7D1B-4DE6-AD9F-977A43680DB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9CF69246-6E02-4E83-9DDA-6A7F71CFE041}" type="pres">
      <dgm:prSet presAssocID="{4E1C2A6C-6FDE-4A25-9260-08890BC832B3}" presName="linNode" presStyleCnt="0"/>
      <dgm:spPr/>
    </dgm:pt>
    <dgm:pt modelId="{C8B483C9-E9DC-4E22-B434-D7ADD552F481}" type="pres">
      <dgm:prSet presAssocID="{4E1C2A6C-6FDE-4A25-9260-08890BC832B3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43FC661-610A-4C23-955D-4740A6DE4BBC}" type="pres">
      <dgm:prSet presAssocID="{4E1C2A6C-6FDE-4A25-9260-08890BC832B3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D2CDB51-5510-49AA-8F06-C5654FFB6B78}" type="pres">
      <dgm:prSet presAssocID="{115544D0-FDFC-4DE1-9758-65EE87B56879}" presName="spacing" presStyleCnt="0"/>
      <dgm:spPr/>
    </dgm:pt>
    <dgm:pt modelId="{83E6F2F6-50A4-4C32-A8D3-43E3815CA6D2}" type="pres">
      <dgm:prSet presAssocID="{440B9385-0B53-4D97-A2DA-506E21D66AEE}" presName="linNode" presStyleCnt="0"/>
      <dgm:spPr/>
    </dgm:pt>
    <dgm:pt modelId="{5DC0282E-6FFD-4B0D-86AD-97E4B0302B9E}" type="pres">
      <dgm:prSet presAssocID="{440B9385-0B53-4D97-A2DA-506E21D66AEE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5F9E670-E5A3-42D4-9E6B-D39885FC374B}" type="pres">
      <dgm:prSet presAssocID="{440B9385-0B53-4D97-A2DA-506E21D66AEE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306D599-F266-451E-8FC3-3B396BE4A281}" type="pres">
      <dgm:prSet presAssocID="{8173A073-F107-4871-8ED8-C70AB4860B2C}" presName="spacing" presStyleCnt="0"/>
      <dgm:spPr/>
    </dgm:pt>
    <dgm:pt modelId="{7A0B6CDB-BC75-40C3-8A99-16B8BAB6685A}" type="pres">
      <dgm:prSet presAssocID="{EC7CA228-FDD5-42F1-AF26-D38B1FDD42B0}" presName="linNode" presStyleCnt="0"/>
      <dgm:spPr/>
    </dgm:pt>
    <dgm:pt modelId="{356A1D74-5AE3-4301-BA05-AB6820D16B76}" type="pres">
      <dgm:prSet presAssocID="{EC7CA228-FDD5-42F1-AF26-D38B1FDD42B0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1FFA6B7-F240-4E1F-A0E2-DC60C11B80B6}" type="pres">
      <dgm:prSet presAssocID="{EC7CA228-FDD5-42F1-AF26-D38B1FDD42B0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93E5359-E83F-4BFC-A08E-599D5EC2D730}" type="presOf" srcId="{61195E66-7D1B-4DE6-AD9F-977A43680DBD}" destId="{0D71DF0F-1390-4C75-AE7F-E0BB0F984029}" srcOrd="0" destOrd="0" presId="urn:microsoft.com/office/officeart/2005/8/layout/vList6"/>
    <dgm:cxn modelId="{39C912D7-38B0-4818-83EF-4603987A7646}" type="presOf" srcId="{FC30CFEC-44AC-4B7F-9534-774AF14C5269}" destId="{343FC661-610A-4C23-955D-4740A6DE4BBC}" srcOrd="0" destOrd="0" presId="urn:microsoft.com/office/officeart/2005/8/layout/vList6"/>
    <dgm:cxn modelId="{F41BB668-6AE8-41B4-9B60-355DA39D4AC9}" type="presOf" srcId="{20DC69F3-283E-404C-AB19-6AC4F8FD6D88}" destId="{E5F9E670-E5A3-42D4-9E6B-D39885FC374B}" srcOrd="0" destOrd="0" presId="urn:microsoft.com/office/officeart/2005/8/layout/vList6"/>
    <dgm:cxn modelId="{69A4F053-DBAD-4F59-9D72-4578E6289639}" srcId="{61195E66-7D1B-4DE6-AD9F-977A43680DBD}" destId="{440B9385-0B53-4D97-A2DA-506E21D66AEE}" srcOrd="1" destOrd="0" parTransId="{101984D9-D3EF-43D6-A6E0-3E7FCE8DB190}" sibTransId="{8173A073-F107-4871-8ED8-C70AB4860B2C}"/>
    <dgm:cxn modelId="{760EFFE0-B23D-4FCD-A021-F18985903129}" srcId="{440B9385-0B53-4D97-A2DA-506E21D66AEE}" destId="{20DC69F3-283E-404C-AB19-6AC4F8FD6D88}" srcOrd="0" destOrd="0" parTransId="{458C5CFB-1002-4DC5-9089-9B173F00DEAD}" sibTransId="{79F56DD3-0801-4C27-A157-FCAFEA8E2013}"/>
    <dgm:cxn modelId="{4192AF6B-66FD-4751-B4FC-A6361EA9EC59}" type="presOf" srcId="{102300DF-EB1D-4F5D-9D35-514478CA0359}" destId="{B1FFA6B7-F240-4E1F-A0E2-DC60C11B80B6}" srcOrd="0" destOrd="0" presId="urn:microsoft.com/office/officeart/2005/8/layout/vList6"/>
    <dgm:cxn modelId="{7BC80A0D-193F-469A-89AF-9938C1C1DF03}" srcId="{61195E66-7D1B-4DE6-AD9F-977A43680DBD}" destId="{EC7CA228-FDD5-42F1-AF26-D38B1FDD42B0}" srcOrd="2" destOrd="0" parTransId="{378E79DC-6B23-4BD8-9475-0A821F95B41D}" sibTransId="{6B21EF38-6C63-4BB1-95C9-F9C60A088257}"/>
    <dgm:cxn modelId="{8360A3BA-726A-47AC-9AC5-75959774BF1A}" type="presOf" srcId="{EC7CA228-FDD5-42F1-AF26-D38B1FDD42B0}" destId="{356A1D74-5AE3-4301-BA05-AB6820D16B76}" srcOrd="0" destOrd="0" presId="urn:microsoft.com/office/officeart/2005/8/layout/vList6"/>
    <dgm:cxn modelId="{E082EF8E-96C8-4DBD-9D03-ECC8F0CC62F6}" srcId="{4E1C2A6C-6FDE-4A25-9260-08890BC832B3}" destId="{FC30CFEC-44AC-4B7F-9534-774AF14C5269}" srcOrd="0" destOrd="0" parTransId="{2AB4D51B-76E8-4299-9BDF-43DD6F1AD189}" sibTransId="{83F3463F-B85A-4CC8-BF67-644B613FE6C4}"/>
    <dgm:cxn modelId="{7168EFF7-1789-4F32-AAC6-FB741AD47522}" srcId="{61195E66-7D1B-4DE6-AD9F-977A43680DBD}" destId="{4E1C2A6C-6FDE-4A25-9260-08890BC832B3}" srcOrd="0" destOrd="0" parTransId="{1B3DF415-1028-497E-9826-2195D7314BFF}" sibTransId="{115544D0-FDFC-4DE1-9758-65EE87B56879}"/>
    <dgm:cxn modelId="{CF382C30-276C-4B1E-847A-BF2C3F3413B2}" type="presOf" srcId="{4E1C2A6C-6FDE-4A25-9260-08890BC832B3}" destId="{C8B483C9-E9DC-4E22-B434-D7ADD552F481}" srcOrd="0" destOrd="0" presId="urn:microsoft.com/office/officeart/2005/8/layout/vList6"/>
    <dgm:cxn modelId="{09F80ED4-18A7-43CB-870A-E760C94DF6D7}" srcId="{EC7CA228-FDD5-42F1-AF26-D38B1FDD42B0}" destId="{102300DF-EB1D-4F5D-9D35-514478CA0359}" srcOrd="0" destOrd="0" parTransId="{554B98D4-7409-4DEA-8B56-0380CB8E3591}" sibTransId="{7569735A-DEC5-463C-93BA-FF98F3DE972E}"/>
    <dgm:cxn modelId="{424F8A4B-8CA0-4153-BC08-BF9D267DCDFD}" type="presOf" srcId="{440B9385-0B53-4D97-A2DA-506E21D66AEE}" destId="{5DC0282E-6FFD-4B0D-86AD-97E4B0302B9E}" srcOrd="0" destOrd="0" presId="urn:microsoft.com/office/officeart/2005/8/layout/vList6"/>
    <dgm:cxn modelId="{44979979-CA7F-482F-8DC3-E77851D6B4B9}" type="presParOf" srcId="{0D71DF0F-1390-4C75-AE7F-E0BB0F984029}" destId="{9CF69246-6E02-4E83-9DDA-6A7F71CFE041}" srcOrd="0" destOrd="0" presId="urn:microsoft.com/office/officeart/2005/8/layout/vList6"/>
    <dgm:cxn modelId="{8733BE66-F8A6-4726-8101-DDA7396C39D4}" type="presParOf" srcId="{9CF69246-6E02-4E83-9DDA-6A7F71CFE041}" destId="{C8B483C9-E9DC-4E22-B434-D7ADD552F481}" srcOrd="0" destOrd="0" presId="urn:microsoft.com/office/officeart/2005/8/layout/vList6"/>
    <dgm:cxn modelId="{B270956D-8276-4605-B502-A519AC1B58F6}" type="presParOf" srcId="{9CF69246-6E02-4E83-9DDA-6A7F71CFE041}" destId="{343FC661-610A-4C23-955D-4740A6DE4BBC}" srcOrd="1" destOrd="0" presId="urn:microsoft.com/office/officeart/2005/8/layout/vList6"/>
    <dgm:cxn modelId="{C73B0749-D3D1-4098-8CF9-7D7A676CC5DC}" type="presParOf" srcId="{0D71DF0F-1390-4C75-AE7F-E0BB0F984029}" destId="{3D2CDB51-5510-49AA-8F06-C5654FFB6B78}" srcOrd="1" destOrd="0" presId="urn:microsoft.com/office/officeart/2005/8/layout/vList6"/>
    <dgm:cxn modelId="{64D59780-80F2-435D-A239-B7613A06AC13}" type="presParOf" srcId="{0D71DF0F-1390-4C75-AE7F-E0BB0F984029}" destId="{83E6F2F6-50A4-4C32-A8D3-43E3815CA6D2}" srcOrd="2" destOrd="0" presId="urn:microsoft.com/office/officeart/2005/8/layout/vList6"/>
    <dgm:cxn modelId="{CDD015AD-CAC1-4537-8625-BF12EDEFC9B6}" type="presParOf" srcId="{83E6F2F6-50A4-4C32-A8D3-43E3815CA6D2}" destId="{5DC0282E-6FFD-4B0D-86AD-97E4B0302B9E}" srcOrd="0" destOrd="0" presId="urn:microsoft.com/office/officeart/2005/8/layout/vList6"/>
    <dgm:cxn modelId="{2B16490F-2AFC-4040-952F-97EB805EA786}" type="presParOf" srcId="{83E6F2F6-50A4-4C32-A8D3-43E3815CA6D2}" destId="{E5F9E670-E5A3-42D4-9E6B-D39885FC374B}" srcOrd="1" destOrd="0" presId="urn:microsoft.com/office/officeart/2005/8/layout/vList6"/>
    <dgm:cxn modelId="{1E6113A7-1F4E-4BC2-8FB8-4A9289277415}" type="presParOf" srcId="{0D71DF0F-1390-4C75-AE7F-E0BB0F984029}" destId="{0306D599-F266-451E-8FC3-3B396BE4A281}" srcOrd="3" destOrd="0" presId="urn:microsoft.com/office/officeart/2005/8/layout/vList6"/>
    <dgm:cxn modelId="{F1580628-33D5-4348-82C4-6AADB48FEF6B}" type="presParOf" srcId="{0D71DF0F-1390-4C75-AE7F-E0BB0F984029}" destId="{7A0B6CDB-BC75-40C3-8A99-16B8BAB6685A}" srcOrd="4" destOrd="0" presId="urn:microsoft.com/office/officeart/2005/8/layout/vList6"/>
    <dgm:cxn modelId="{57F05498-83B9-4494-B024-9C6D9AD9E899}" type="presParOf" srcId="{7A0B6CDB-BC75-40C3-8A99-16B8BAB6685A}" destId="{356A1D74-5AE3-4301-BA05-AB6820D16B76}" srcOrd="0" destOrd="0" presId="urn:microsoft.com/office/officeart/2005/8/layout/vList6"/>
    <dgm:cxn modelId="{C4DB7758-F2C6-4671-B11D-BD542E820642}" type="presParOf" srcId="{7A0B6CDB-BC75-40C3-8A99-16B8BAB6685A}" destId="{B1FFA6B7-F240-4E1F-A0E2-DC60C11B80B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9525000" cy="4351338"/>
        <a:chOff x="0" y="0"/>
        <a:chExt cx="9525000" cy="4351338"/>
      </a:xfrm>
    </dsp:grpSpPr>
    <dsp:sp modelId="{343FC661-610A-4C23-955D-4740A6DE4BBC}">
      <dsp:nvSpPr>
        <dsp:cNvPr id="4" name="右箭头 3"/>
        <dsp:cNvSpPr/>
      </dsp:nvSpPr>
      <dsp:spPr bwMode="white">
        <a:xfrm>
          <a:off x="3810000" y="0"/>
          <a:ext cx="5715000" cy="1359793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3335" tIns="13335" rIns="13335" bIns="13335" anchor="t"/>
        <a:lstStyle>
          <a:lvl1pPr algn="l">
            <a:defRPr sz="2100"/>
          </a:lvl1pPr>
          <a:lvl2pPr marL="228600" indent="-228600" algn="l">
            <a:defRPr sz="2100"/>
          </a:lvl2pPr>
          <a:lvl3pPr marL="457200" indent="-228600" algn="l">
            <a:defRPr sz="2100"/>
          </a:lvl3pPr>
          <a:lvl4pPr marL="685800" indent="-228600" algn="l">
            <a:defRPr sz="2100"/>
          </a:lvl4pPr>
          <a:lvl5pPr marL="914400" indent="-228600" algn="l">
            <a:defRPr sz="2100"/>
          </a:lvl5pPr>
          <a:lvl6pPr marL="1143000" indent="-228600" algn="l">
            <a:defRPr sz="2100"/>
          </a:lvl6pPr>
          <a:lvl7pPr marL="1371600" indent="-228600" algn="l">
            <a:defRPr sz="2100"/>
          </a:lvl7pPr>
          <a:lvl8pPr marL="1600200" indent="-228600" algn="l">
            <a:defRPr sz="2100"/>
          </a:lvl8pPr>
          <a:lvl9pPr marL="1828800" indent="-228600" algn="l">
            <a:defRPr sz="21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b="0" i="0" dirty="0" smtClean="0">
              <a:solidFill>
                <a:schemeClr val="dk1"/>
              </a:solidFill>
            </a:rPr>
            <a:t>基于主机的集中模式。由功能强大的主机完成几乎所有的计算和处理任务，用户和主机的交互很少。</a:t>
          </a:r>
          <a:endParaRPr lang="zh-CN" altLang="en-US" dirty="0">
            <a:solidFill>
              <a:schemeClr val="dk1"/>
            </a:solidFill>
          </a:endParaRPr>
        </a:p>
      </dsp:txBody>
      <dsp:txXfrm>
        <a:off x="3810000" y="0"/>
        <a:ext cx="5715000" cy="1359793"/>
      </dsp:txXfrm>
    </dsp:sp>
    <dsp:sp modelId="{C8B483C9-E9DC-4E22-B434-D7ADD552F481}">
      <dsp:nvSpPr>
        <dsp:cNvPr id="3" name="圆角矩形 2"/>
        <dsp:cNvSpPr/>
      </dsp:nvSpPr>
      <dsp:spPr bwMode="white">
        <a:xfrm>
          <a:off x="0" y="0"/>
          <a:ext cx="3810000" cy="1359793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33350" tIns="66675" rIns="133350" bIns="66675" anchor="ctr"/>
        <a:lstStyle>
          <a:lvl1pPr algn="ctr">
            <a:defRPr sz="3500"/>
          </a:lvl1pPr>
          <a:lvl2pPr marL="228600" indent="-228600" algn="ctr">
            <a:defRPr sz="2700"/>
          </a:lvl2pPr>
          <a:lvl3pPr marL="457200" indent="-228600" algn="ctr">
            <a:defRPr sz="2700"/>
          </a:lvl3pPr>
          <a:lvl4pPr marL="685800" indent="-228600" algn="ctr">
            <a:defRPr sz="2700"/>
          </a:lvl4pPr>
          <a:lvl5pPr marL="914400" indent="-228600" algn="ctr">
            <a:defRPr sz="2700"/>
          </a:lvl5pPr>
          <a:lvl6pPr marL="1143000" indent="-228600" algn="ctr">
            <a:defRPr sz="2700"/>
          </a:lvl6pPr>
          <a:lvl7pPr marL="1371600" indent="-228600" algn="ctr">
            <a:defRPr sz="2700"/>
          </a:lvl7pPr>
          <a:lvl8pPr marL="1600200" indent="-228600" algn="ctr">
            <a:defRPr sz="2700"/>
          </a:lvl8pPr>
          <a:lvl9pPr marL="1828800" indent="-228600" algn="ctr">
            <a:defRPr sz="2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 smtClean="0"/>
            <a:t>计算机集中控制系统（</a:t>
          </a:r>
          <a:r>
            <a:rPr lang="en-US" altLang="zh-CN" dirty="0" smtClean="0"/>
            <a:t>CCS</a:t>
          </a:r>
          <a:r>
            <a:rPr lang="zh-CN" altLang="en-US" dirty="0" smtClean="0"/>
            <a:t>）</a:t>
          </a:r>
          <a:endParaRPr lang="zh-CN" altLang="en-US" dirty="0"/>
        </a:p>
      </dsp:txBody>
      <dsp:txXfrm>
        <a:off x="0" y="0"/>
        <a:ext cx="3810000" cy="1359793"/>
      </dsp:txXfrm>
    </dsp:sp>
    <dsp:sp modelId="{E5F9E670-E5A3-42D4-9E6B-D39885FC374B}">
      <dsp:nvSpPr>
        <dsp:cNvPr id="6" name="右箭头 5"/>
        <dsp:cNvSpPr/>
      </dsp:nvSpPr>
      <dsp:spPr bwMode="white">
        <a:xfrm>
          <a:off x="3810000" y="1495772"/>
          <a:ext cx="5715000" cy="1359793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3335" tIns="13335" rIns="13335" bIns="13335" anchor="t"/>
        <a:lstStyle>
          <a:lvl1pPr algn="l">
            <a:defRPr sz="2100"/>
          </a:lvl1pPr>
          <a:lvl2pPr marL="228600" indent="-228600" algn="l">
            <a:defRPr sz="2100"/>
          </a:lvl2pPr>
          <a:lvl3pPr marL="457200" indent="-228600" algn="l">
            <a:defRPr sz="2100"/>
          </a:lvl3pPr>
          <a:lvl4pPr marL="685800" indent="-228600" algn="l">
            <a:defRPr sz="2100"/>
          </a:lvl4pPr>
          <a:lvl5pPr marL="914400" indent="-228600" algn="l">
            <a:defRPr sz="2100"/>
          </a:lvl5pPr>
          <a:lvl6pPr marL="1143000" indent="-228600" algn="l">
            <a:defRPr sz="2100"/>
          </a:lvl6pPr>
          <a:lvl7pPr marL="1371600" indent="-228600" algn="l">
            <a:defRPr sz="2100"/>
          </a:lvl7pPr>
          <a:lvl8pPr marL="1600200" indent="-228600" algn="l">
            <a:defRPr sz="2100"/>
          </a:lvl8pPr>
          <a:lvl9pPr marL="1828800" indent="-228600" algn="l">
            <a:defRPr sz="21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b="0" i="0" dirty="0" smtClean="0">
              <a:solidFill>
                <a:schemeClr val="dk1"/>
              </a:solidFill>
            </a:rPr>
            <a:t>基于集中管理和分散控制的模式。封闭式系统，新的结构利用冗余、容错等技术实现了高可靠性。</a:t>
          </a:r>
          <a:endParaRPr lang="zh-CN" altLang="en-US" dirty="0">
            <a:solidFill>
              <a:schemeClr val="dk1"/>
            </a:solidFill>
          </a:endParaRPr>
        </a:p>
      </dsp:txBody>
      <dsp:txXfrm>
        <a:off x="3810000" y="1495772"/>
        <a:ext cx="5715000" cy="1359793"/>
      </dsp:txXfrm>
    </dsp:sp>
    <dsp:sp modelId="{5DC0282E-6FFD-4B0D-86AD-97E4B0302B9E}">
      <dsp:nvSpPr>
        <dsp:cNvPr id="5" name="圆角矩形 4"/>
        <dsp:cNvSpPr/>
      </dsp:nvSpPr>
      <dsp:spPr bwMode="white">
        <a:xfrm>
          <a:off x="0" y="1495772"/>
          <a:ext cx="3810000" cy="1359793"/>
        </a:xfrm>
        <a:prstGeom prst="roundRect">
          <a:avLst/>
        </a:prstGeom>
        <a:solidFill>
          <a:schemeClr val="accent1">
            <a:lumMod val="50000"/>
          </a:schemeClr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33350" tIns="66675" rIns="133350" bIns="66675" anchor="ctr"/>
        <a:lstStyle>
          <a:lvl1pPr algn="ctr">
            <a:defRPr sz="3500"/>
          </a:lvl1pPr>
          <a:lvl2pPr marL="228600" indent="-228600" algn="ctr">
            <a:defRPr sz="2700"/>
          </a:lvl2pPr>
          <a:lvl3pPr marL="457200" indent="-228600" algn="ctr">
            <a:defRPr sz="2700"/>
          </a:lvl3pPr>
          <a:lvl4pPr marL="685800" indent="-228600" algn="ctr">
            <a:defRPr sz="2700"/>
          </a:lvl4pPr>
          <a:lvl5pPr marL="914400" indent="-228600" algn="ctr">
            <a:defRPr sz="2700"/>
          </a:lvl5pPr>
          <a:lvl6pPr marL="1143000" indent="-228600" algn="ctr">
            <a:defRPr sz="2700"/>
          </a:lvl6pPr>
          <a:lvl7pPr marL="1371600" indent="-228600" algn="ctr">
            <a:defRPr sz="2700"/>
          </a:lvl7pPr>
          <a:lvl8pPr marL="1600200" indent="-228600" algn="ctr">
            <a:defRPr sz="2700"/>
          </a:lvl8pPr>
          <a:lvl9pPr marL="1828800" indent="-228600" algn="ctr">
            <a:defRPr sz="2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 smtClean="0"/>
            <a:t>分布式控制系统（</a:t>
          </a:r>
          <a:r>
            <a:rPr lang="en-US" altLang="zh-CN" dirty="0" smtClean="0"/>
            <a:t>DCS</a:t>
          </a:r>
          <a:r>
            <a:rPr lang="zh-CN" altLang="en-US" dirty="0" smtClean="0"/>
            <a:t>）</a:t>
          </a:r>
          <a:endParaRPr lang="zh-CN" altLang="en-US" dirty="0"/>
        </a:p>
      </dsp:txBody>
      <dsp:txXfrm>
        <a:off x="0" y="1495772"/>
        <a:ext cx="3810000" cy="1359793"/>
      </dsp:txXfrm>
    </dsp:sp>
    <dsp:sp modelId="{B1FFA6B7-F240-4E1F-A0E2-DC60C11B80B6}">
      <dsp:nvSpPr>
        <dsp:cNvPr id="8" name="右箭头 7"/>
        <dsp:cNvSpPr/>
      </dsp:nvSpPr>
      <dsp:spPr bwMode="white">
        <a:xfrm>
          <a:off x="3810000" y="2991545"/>
          <a:ext cx="5715000" cy="1359793"/>
        </a:xfrm>
        <a:prstGeom prst="rightArrow">
          <a:avLst>
            <a:gd name="adj1" fmla="val 75000"/>
            <a:gd name="adj2" fmla="val 50000"/>
          </a:avLst>
        </a:prstGeom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3335" tIns="13335" rIns="13335" bIns="13335" anchor="t"/>
        <a:lstStyle>
          <a:lvl1pPr algn="l">
            <a:defRPr sz="2100"/>
          </a:lvl1pPr>
          <a:lvl2pPr marL="228600" indent="-228600" algn="l">
            <a:defRPr sz="2100"/>
          </a:lvl2pPr>
          <a:lvl3pPr marL="457200" indent="-228600" algn="l">
            <a:defRPr sz="2100"/>
          </a:lvl3pPr>
          <a:lvl4pPr marL="685800" indent="-228600" algn="l">
            <a:defRPr sz="2100"/>
          </a:lvl4pPr>
          <a:lvl5pPr marL="914400" indent="-228600" algn="l">
            <a:defRPr sz="2100"/>
          </a:lvl5pPr>
          <a:lvl6pPr marL="1143000" indent="-228600" algn="l">
            <a:defRPr sz="2100"/>
          </a:lvl6pPr>
          <a:lvl7pPr marL="1371600" indent="-228600" algn="l">
            <a:defRPr sz="2100"/>
          </a:lvl7pPr>
          <a:lvl8pPr marL="1600200" indent="-228600" algn="l">
            <a:defRPr sz="2100"/>
          </a:lvl8pPr>
          <a:lvl9pPr marL="1828800" indent="-228600" algn="l">
            <a:defRPr sz="2100"/>
          </a:lvl9pPr>
        </a:lstStyle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dirty="0" smtClean="0">
              <a:solidFill>
                <a:schemeClr val="dk1"/>
              </a:solidFill>
            </a:rPr>
            <a:t>基于数据总线模式。开放式系统，因存在总线标准，易扩展，全数字化，数据总线大幅提高数据传输能力。</a:t>
          </a:r>
          <a:endParaRPr lang="zh-CN" altLang="en-US" dirty="0">
            <a:solidFill>
              <a:schemeClr val="dk1"/>
            </a:solidFill>
          </a:endParaRPr>
        </a:p>
      </dsp:txBody>
      <dsp:txXfrm>
        <a:off x="3810000" y="2991545"/>
        <a:ext cx="5715000" cy="1359793"/>
      </dsp:txXfrm>
    </dsp:sp>
    <dsp:sp modelId="{356A1D74-5AE3-4301-BA05-AB6820D16B76}">
      <dsp:nvSpPr>
        <dsp:cNvPr id="7" name="圆角矩形 6"/>
        <dsp:cNvSpPr/>
      </dsp:nvSpPr>
      <dsp:spPr bwMode="white">
        <a:xfrm>
          <a:off x="0" y="2991545"/>
          <a:ext cx="3810000" cy="1359793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33350" tIns="66675" rIns="133350" bIns="66675" anchor="ctr"/>
        <a:lstStyle>
          <a:lvl1pPr algn="ctr">
            <a:defRPr sz="3500"/>
          </a:lvl1pPr>
          <a:lvl2pPr marL="228600" indent="-228600" algn="ctr">
            <a:defRPr sz="2700"/>
          </a:lvl2pPr>
          <a:lvl3pPr marL="457200" indent="-228600" algn="ctr">
            <a:defRPr sz="2700"/>
          </a:lvl3pPr>
          <a:lvl4pPr marL="685800" indent="-228600" algn="ctr">
            <a:defRPr sz="2700"/>
          </a:lvl4pPr>
          <a:lvl5pPr marL="914400" indent="-228600" algn="ctr">
            <a:defRPr sz="2700"/>
          </a:lvl5pPr>
          <a:lvl6pPr marL="1143000" indent="-228600" algn="ctr">
            <a:defRPr sz="2700"/>
          </a:lvl6pPr>
          <a:lvl7pPr marL="1371600" indent="-228600" algn="ctr">
            <a:defRPr sz="2700"/>
          </a:lvl7pPr>
          <a:lvl8pPr marL="1600200" indent="-228600" algn="ctr">
            <a:defRPr sz="2700"/>
          </a:lvl8pPr>
          <a:lvl9pPr marL="1828800" indent="-228600" algn="ctr">
            <a:defRPr sz="2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 smtClean="0"/>
            <a:t>现场总线控制系统（</a:t>
          </a:r>
          <a:r>
            <a:rPr lang="en-US" altLang="zh-CN" dirty="0" smtClean="0"/>
            <a:t>FCS</a:t>
          </a:r>
          <a:r>
            <a:rPr lang="zh-CN" altLang="en-US" dirty="0" smtClean="0"/>
            <a:t>）</a:t>
          </a:r>
          <a:endParaRPr lang="zh-CN" altLang="en-US" dirty="0"/>
        </a:p>
      </dsp:txBody>
      <dsp:txXfrm>
        <a:off x="0" y="2991545"/>
        <a:ext cx="3810000" cy="1359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type="rightArrow" r:blip="" rot="180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A2C2-BD88-4A0B-9187-5EA9B96668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E00-6651-4793-805F-C2EBFBFCE7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A2C2-BD88-4A0B-9187-5EA9B96668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E00-6651-4793-805F-C2EBFBFCE7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A2C2-BD88-4A0B-9187-5EA9B96668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E00-6651-4793-805F-C2EBFBFCE7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A2C2-BD88-4A0B-9187-5EA9B96668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E00-6651-4793-805F-C2EBFBFCE7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A2C2-BD88-4A0B-9187-5EA9B96668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E00-6651-4793-805F-C2EBFBFCE7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A2C2-BD88-4A0B-9187-5EA9B96668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E00-6651-4793-805F-C2EBFBFCE7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A2C2-BD88-4A0B-9187-5EA9B96668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E00-6651-4793-805F-C2EBFBFCE7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A2C2-BD88-4A0B-9187-5EA9B96668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E00-6651-4793-805F-C2EBFBFCE7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A2C2-BD88-4A0B-9187-5EA9B96668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E00-6651-4793-805F-C2EBFBFCE7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A2C2-BD88-4A0B-9187-5EA9B96668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E00-6651-4793-805F-C2EBFBFCE7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DA2C2-BD88-4A0B-9187-5EA9B96668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3E00-6651-4793-805F-C2EBFBFCE7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DA2C2-BD88-4A0B-9187-5EA9B96668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03E00-6651-4793-805F-C2EBFBFCE71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://wenku.baidu.com/link?url=QGgknka925uj6JG8WPL7shD-AHiMzlwaaVYrSymOhu9JcVmM7t7KqdKcG-qp6E1--PIpWUL3tsoZaVNo2Yjq805z6dj4bJa80wQQknMgo0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191" y="3321404"/>
            <a:ext cx="6723809" cy="370476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04496" y="541238"/>
            <a:ext cx="9144000" cy="2387600"/>
          </a:xfrm>
        </p:spPr>
        <p:txBody>
          <a:bodyPr/>
          <a:lstStyle/>
          <a:p>
            <a:r>
              <a:rPr lang="zh-CN" altLang="en-US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工业控制系统（</a:t>
            </a:r>
            <a:r>
              <a:rPr lang="en-US" altLang="zh-CN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ICS</a:t>
            </a:r>
            <a:r>
              <a:rPr lang="zh-CN" altLang="en-US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）</a:t>
            </a:r>
            <a:endParaRPr lang="zh-CN" altLang="en-US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5</a:t>
            </a:r>
            <a:r>
              <a:rPr lang="zh-CN" altLang="en-US" b="1" dirty="0" smtClean="0"/>
              <a:t>、</a:t>
            </a:r>
            <a:r>
              <a:rPr lang="en-US" altLang="zh-CN" b="1" dirty="0"/>
              <a:t>RTU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RTU</a:t>
            </a:r>
            <a:r>
              <a:rPr lang="zh-CN" altLang="en-US" dirty="0"/>
              <a:t>（远程终端单元</a:t>
            </a:r>
            <a:r>
              <a:rPr lang="zh-CN" altLang="en-US" dirty="0" smtClean="0"/>
              <a:t>），全称</a:t>
            </a:r>
            <a:r>
              <a:rPr lang="zh-CN" altLang="en-US" dirty="0"/>
              <a:t>为远程终端控制系统，负责对现场信号、工业设备的监测和控制</a:t>
            </a:r>
            <a:r>
              <a:rPr lang="zh-CN" altLang="en-US" dirty="0" smtClean="0"/>
              <a:t>。</a:t>
            </a:r>
            <a:r>
              <a:rPr lang="zh-CN" altLang="en-US" dirty="0"/>
              <a:t>通常由信号输入</a:t>
            </a:r>
            <a:r>
              <a:rPr lang="en-US" altLang="zh-CN" dirty="0"/>
              <a:t>/</a:t>
            </a:r>
            <a:r>
              <a:rPr lang="zh-CN" altLang="en-US" dirty="0"/>
              <a:t>出模块、微处理器、有线</a:t>
            </a:r>
            <a:r>
              <a:rPr lang="en-US" altLang="zh-CN" dirty="0"/>
              <a:t>/</a:t>
            </a:r>
            <a:r>
              <a:rPr lang="zh-CN" altLang="en-US" dirty="0"/>
              <a:t>无线通讯设备、电源及外壳等组成，由微处理器控制，并支持网络系统。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PLC</a:t>
            </a:r>
            <a:r>
              <a:rPr lang="zh-CN" altLang="en-US" b="1" dirty="0" smtClean="0"/>
              <a:t>和</a:t>
            </a:r>
            <a:r>
              <a:rPr lang="en-US" altLang="zh-CN" b="1" dirty="0" smtClean="0"/>
              <a:t>RTU</a:t>
            </a:r>
            <a:r>
              <a:rPr lang="zh-CN" altLang="en-US" b="1" dirty="0" smtClean="0"/>
              <a:t>对比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262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1400" b="1" dirty="0" smtClean="0"/>
              <a:t>起源不同</a:t>
            </a:r>
            <a:endParaRPr lang="en-US" altLang="zh-CN" sz="1400" b="1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400" dirty="0" smtClean="0"/>
              <a:t>PLC</a:t>
            </a:r>
            <a:r>
              <a:rPr lang="zh-CN" altLang="en-US" sz="1400" dirty="0"/>
              <a:t>起源于生产线</a:t>
            </a:r>
            <a:r>
              <a:rPr lang="zh-CN" altLang="en-US" sz="1400" dirty="0" smtClean="0"/>
              <a:t>自动化，主要</a:t>
            </a:r>
            <a:r>
              <a:rPr lang="zh-CN" altLang="en-US" sz="1400" dirty="0"/>
              <a:t>应用于机械设备</a:t>
            </a:r>
            <a:r>
              <a:rPr lang="zh-CN" altLang="en-US" sz="1400" dirty="0" smtClean="0"/>
              <a:t>生产线，以</a:t>
            </a:r>
            <a:r>
              <a:rPr lang="zh-CN" altLang="en-US" sz="1400" dirty="0"/>
              <a:t>顺序逻辑控制</a:t>
            </a:r>
            <a:r>
              <a:rPr lang="zh-CN" altLang="en-US" sz="1400" dirty="0" smtClean="0"/>
              <a:t>为主。</a:t>
            </a:r>
            <a:r>
              <a:rPr lang="en-US" altLang="zh-CN" sz="1400" dirty="0" smtClean="0"/>
              <a:t>RTU</a:t>
            </a:r>
            <a:r>
              <a:rPr lang="zh-CN" altLang="en-US" sz="1400" dirty="0"/>
              <a:t>起源于石油天然气</a:t>
            </a:r>
            <a:r>
              <a:rPr lang="zh-CN" altLang="en-US" sz="1400" dirty="0" smtClean="0"/>
              <a:t>生产，生产</a:t>
            </a:r>
            <a:r>
              <a:rPr lang="zh-CN" altLang="en-US" sz="1400" dirty="0"/>
              <a:t>设备比较分布、且数量众多、环境恶劣。</a:t>
            </a:r>
            <a:endParaRPr lang="zh-CN" altLang="en-US" sz="1400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b="1" dirty="0" smtClean="0"/>
              <a:t>功能</a:t>
            </a:r>
            <a:r>
              <a:rPr lang="zh-CN" altLang="en-US" sz="1400" b="1" dirty="0"/>
              <a:t>不同</a:t>
            </a:r>
            <a:endParaRPr lang="zh-CN" altLang="en-US" sz="1400" b="1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400" dirty="0" smtClean="0"/>
              <a:t>PLC</a:t>
            </a:r>
            <a:r>
              <a:rPr lang="zh-CN" altLang="en-US" sz="1400" dirty="0"/>
              <a:t>主要用于室内的</a:t>
            </a:r>
            <a:r>
              <a:rPr lang="zh-CN" altLang="en-US" sz="1400" dirty="0" smtClean="0"/>
              <a:t>生产线或</a:t>
            </a:r>
            <a:r>
              <a:rPr lang="zh-CN" altLang="en-US" sz="1400" dirty="0"/>
              <a:t>站控制</a:t>
            </a:r>
            <a:r>
              <a:rPr lang="zh-CN" altLang="en-US" sz="1400" dirty="0" smtClean="0"/>
              <a:t>系</a:t>
            </a:r>
            <a:r>
              <a:rPr lang="zh-CN" altLang="en-US" sz="1400" dirty="0"/>
              <a:t>；</a:t>
            </a:r>
            <a:r>
              <a:rPr lang="en-US" altLang="zh-CN" sz="1400" dirty="0" smtClean="0"/>
              <a:t>RTU</a:t>
            </a:r>
            <a:r>
              <a:rPr lang="zh-CN" altLang="en-US" sz="1400" dirty="0"/>
              <a:t>主要用于室外生产控制设备。</a:t>
            </a:r>
            <a:endParaRPr lang="zh-CN" altLang="en-US" sz="1400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b="1" dirty="0" smtClean="0"/>
              <a:t>通讯</a:t>
            </a:r>
            <a:r>
              <a:rPr lang="zh-CN" altLang="en-US" sz="1400" b="1" dirty="0"/>
              <a:t>能力不同</a:t>
            </a:r>
            <a:endParaRPr lang="zh-CN" altLang="en-US" sz="1400" b="1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400" dirty="0" smtClean="0"/>
              <a:t>PLC</a:t>
            </a:r>
            <a:r>
              <a:rPr lang="zh-CN" altLang="en-US" sz="1400" dirty="0"/>
              <a:t>一般是单机使用，或和本系列的产品</a:t>
            </a:r>
            <a:r>
              <a:rPr lang="zh-CN" altLang="en-US" sz="1400" dirty="0" smtClean="0"/>
              <a:t>使用，一般</a:t>
            </a:r>
            <a:r>
              <a:rPr lang="zh-CN" altLang="en-US" sz="1400" dirty="0"/>
              <a:t>只支持本公司的通讯协议</a:t>
            </a:r>
            <a:r>
              <a:rPr lang="zh-CN" altLang="en-US" sz="1400" dirty="0" smtClean="0"/>
              <a:t>。</a:t>
            </a:r>
            <a:r>
              <a:rPr lang="en-US" altLang="zh-CN" sz="1400" dirty="0" smtClean="0"/>
              <a:t>RTU</a:t>
            </a:r>
            <a:r>
              <a:rPr lang="zh-CN" altLang="en-US" sz="1400" dirty="0" smtClean="0"/>
              <a:t>一般作为</a:t>
            </a:r>
            <a:r>
              <a:rPr lang="en-US" altLang="zh-CN" sz="1400" dirty="0" smtClean="0"/>
              <a:t>SCADA</a:t>
            </a:r>
            <a:r>
              <a:rPr lang="zh-CN" altLang="en-US" sz="1400" dirty="0"/>
              <a:t>系统的一个部分，随着系统的增大系统中可能会有不同厂家的</a:t>
            </a:r>
            <a:r>
              <a:rPr lang="en-US" altLang="zh-CN" sz="1400" dirty="0" smtClean="0"/>
              <a:t>RTU</a:t>
            </a:r>
            <a:r>
              <a:rPr lang="zh-CN" altLang="en-US" sz="1400" dirty="0"/>
              <a:t>，</a:t>
            </a:r>
            <a:r>
              <a:rPr lang="zh-CN" altLang="en-US" sz="1400" dirty="0" smtClean="0"/>
              <a:t>因此</a:t>
            </a:r>
            <a:r>
              <a:rPr lang="en-US" altLang="zh-CN" sz="1400" dirty="0" smtClean="0"/>
              <a:t>RTU</a:t>
            </a:r>
            <a:r>
              <a:rPr lang="zh-CN" altLang="en-US" sz="1400" dirty="0"/>
              <a:t>具有通用的通讯协议</a:t>
            </a:r>
            <a:r>
              <a:rPr lang="zh-CN" altLang="en-US" sz="1400" dirty="0" smtClean="0"/>
              <a:t>。</a:t>
            </a:r>
            <a:r>
              <a:rPr lang="en-US" altLang="zh-CN" sz="1400" dirty="0" smtClean="0"/>
              <a:t>RTU</a:t>
            </a:r>
            <a:r>
              <a:rPr lang="zh-CN" altLang="en-US" sz="1400" dirty="0"/>
              <a:t>大多以无线方式与中控室通讯，因此</a:t>
            </a:r>
            <a:r>
              <a:rPr lang="en-US" altLang="zh-CN" sz="1400" dirty="0"/>
              <a:t>RTU</a:t>
            </a:r>
            <a:r>
              <a:rPr lang="zh-CN" altLang="en-US" sz="1400" dirty="0"/>
              <a:t>能很好的支持无线通讯设备（电台、无线以太网、</a:t>
            </a:r>
            <a:r>
              <a:rPr lang="en-US" altLang="zh-CN" sz="1400" dirty="0"/>
              <a:t>GPRS</a:t>
            </a:r>
            <a:r>
              <a:rPr lang="zh-CN" altLang="en-US" sz="1400" dirty="0"/>
              <a:t>、</a:t>
            </a:r>
            <a:r>
              <a:rPr lang="en-US" altLang="zh-CN" sz="1400" dirty="0"/>
              <a:t>CDMA</a:t>
            </a:r>
            <a:r>
              <a:rPr lang="zh-CN" altLang="en-US" sz="1400" dirty="0"/>
              <a:t>等</a:t>
            </a:r>
            <a:r>
              <a:rPr lang="zh-CN" altLang="en-US" sz="1400" dirty="0" smtClean="0"/>
              <a:t>）</a:t>
            </a:r>
            <a:endParaRPr lang="en-US" altLang="zh-CN" sz="14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b="1" dirty="0" smtClean="0"/>
              <a:t>使用</a:t>
            </a:r>
            <a:r>
              <a:rPr lang="zh-CN" altLang="en-US" sz="1400" b="1" dirty="0"/>
              <a:t>场合不同</a:t>
            </a:r>
            <a:endParaRPr lang="zh-CN" altLang="en-US" sz="1400" b="1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400" dirty="0" smtClean="0"/>
              <a:t>PLC</a:t>
            </a:r>
            <a:r>
              <a:rPr lang="zh-CN" altLang="en-US" sz="1400" dirty="0"/>
              <a:t>主要用于：生产线、流水线、部分厂站、配电系统、机床控制等</a:t>
            </a:r>
            <a:r>
              <a:rPr lang="zh-CN" altLang="en-US" sz="1400" dirty="0" smtClean="0"/>
              <a:t>。</a:t>
            </a:r>
            <a:r>
              <a:rPr lang="en-US" altLang="zh-CN" sz="1400" dirty="0" smtClean="0"/>
              <a:t>RTU</a:t>
            </a:r>
            <a:r>
              <a:rPr lang="zh-CN" altLang="en-US" sz="1400" dirty="0"/>
              <a:t>主要用于：石油天然气生产、管道、城市天然气管网、供水管网、环境监测等</a:t>
            </a:r>
            <a:r>
              <a:rPr lang="zh-CN" altLang="en-US" sz="1400" dirty="0" smtClean="0"/>
              <a:t>。</a:t>
            </a:r>
            <a:endParaRPr lang="zh-CN" altLang="en-US" sz="1400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 smtClean="0"/>
              <a:t>目前随着技术的融合，</a:t>
            </a:r>
            <a:r>
              <a:rPr lang="en-US" altLang="zh-CN" sz="1400" dirty="0" smtClean="0"/>
              <a:t>PLC</a:t>
            </a:r>
            <a:r>
              <a:rPr lang="zh-CN" altLang="en-US" sz="1400" dirty="0"/>
              <a:t>也能</a:t>
            </a:r>
            <a:r>
              <a:rPr lang="zh-CN" altLang="en-US" sz="1400" dirty="0" smtClean="0"/>
              <a:t>做</a:t>
            </a:r>
            <a:r>
              <a:rPr lang="en-US" altLang="zh-CN" sz="1400" dirty="0" smtClean="0"/>
              <a:t>RTU</a:t>
            </a:r>
            <a:r>
              <a:rPr lang="zh-CN" altLang="en-US" sz="1400" dirty="0"/>
              <a:t>的</a:t>
            </a:r>
            <a:r>
              <a:rPr lang="zh-CN" altLang="en-US" sz="1400" dirty="0" smtClean="0"/>
              <a:t>事情，</a:t>
            </a:r>
            <a:r>
              <a:rPr lang="en-US" altLang="zh-CN" sz="1400" dirty="0" smtClean="0"/>
              <a:t>RTU</a:t>
            </a:r>
            <a:r>
              <a:rPr lang="zh-CN" altLang="en-US" sz="1400" dirty="0"/>
              <a:t>也</a:t>
            </a:r>
            <a:r>
              <a:rPr lang="zh-CN" altLang="en-US" sz="1400" dirty="0" smtClean="0"/>
              <a:t>可以</a:t>
            </a:r>
            <a:r>
              <a:rPr lang="zh-CN" altLang="en-US" sz="1400" dirty="0"/>
              <a:t>完成</a:t>
            </a:r>
            <a:r>
              <a:rPr lang="en-US" altLang="zh-CN" sz="1400" dirty="0"/>
              <a:t>PLC</a:t>
            </a:r>
            <a:r>
              <a:rPr lang="zh-CN" altLang="en-US" sz="1400" dirty="0"/>
              <a:t>的工作。</a:t>
            </a:r>
            <a:endParaRPr lang="zh-CN" altLang="en-US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补充参考资料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r>
              <a:rPr lang="en-US" altLang="zh-CN" dirty="0" smtClean="0">
                <a:hlinkClick r:id="rId1"/>
              </a:rPr>
              <a:t>PLC</a:t>
            </a:r>
            <a:r>
              <a:rPr lang="zh-CN" altLang="en-US" dirty="0" smtClean="0">
                <a:hlinkClick r:id="rId1"/>
              </a:rPr>
              <a:t>的五大</a:t>
            </a:r>
            <a:r>
              <a:rPr lang="zh-CN" altLang="en-US" dirty="0" smtClean="0">
                <a:hlinkClick r:id="rId1"/>
              </a:rPr>
              <a:t>控制功能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ICS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1900" dirty="0" smtClean="0"/>
              <a:t>工业控制系统</a:t>
            </a:r>
            <a:r>
              <a:rPr lang="zh-CN" altLang="en-US" sz="1900" dirty="0"/>
              <a:t>（</a:t>
            </a:r>
            <a:r>
              <a:rPr lang="en-US" altLang="zh-CN" sz="1900" dirty="0"/>
              <a:t>ICS</a:t>
            </a:r>
            <a:r>
              <a:rPr lang="zh-CN" altLang="en-US" sz="1900" dirty="0"/>
              <a:t>）是各式各样控制系统类型的</a:t>
            </a:r>
            <a:r>
              <a:rPr lang="zh-CN" altLang="en-US" sz="1900" dirty="0" smtClean="0"/>
              <a:t>总称。目前常见的有：</a:t>
            </a:r>
            <a:endParaRPr lang="en-US" altLang="zh-CN" sz="1900" dirty="0" smtClean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1900" dirty="0" smtClean="0"/>
              <a:t>监控和数据采集系统（</a:t>
            </a:r>
            <a:r>
              <a:rPr lang="en-US" altLang="zh-CN" sz="1900" dirty="0"/>
              <a:t>SCADA</a:t>
            </a:r>
            <a:r>
              <a:rPr lang="zh-CN" altLang="en-US" sz="1900" dirty="0" smtClean="0"/>
              <a:t>）</a:t>
            </a:r>
            <a:endParaRPr lang="en-US" altLang="zh-CN" sz="1900" dirty="0" smtClean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1900" dirty="0" smtClean="0"/>
              <a:t>分布式控制</a:t>
            </a:r>
            <a:r>
              <a:rPr lang="zh-CN" altLang="en-US" sz="1900" dirty="0"/>
              <a:t>系统（</a:t>
            </a:r>
            <a:r>
              <a:rPr lang="en-US" altLang="zh-CN" sz="1900" dirty="0"/>
              <a:t>DCS</a:t>
            </a:r>
            <a:r>
              <a:rPr lang="zh-CN" altLang="en-US" sz="1900" dirty="0" smtClean="0"/>
              <a:t>）</a:t>
            </a:r>
            <a:endParaRPr lang="en-US" altLang="zh-CN" sz="1900" dirty="0" smtClean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1900" dirty="0" smtClean="0"/>
              <a:t>过程控制系统</a:t>
            </a:r>
            <a:r>
              <a:rPr lang="zh-CN" altLang="en-US" sz="1900" dirty="0"/>
              <a:t>（</a:t>
            </a:r>
            <a:r>
              <a:rPr lang="en-US" altLang="zh-CN" sz="1900" dirty="0"/>
              <a:t>PCS</a:t>
            </a:r>
            <a:r>
              <a:rPr lang="zh-CN" altLang="en-US" sz="1900" dirty="0"/>
              <a:t>）</a:t>
            </a:r>
            <a:r>
              <a:rPr lang="zh-CN" altLang="en-US" sz="1900" dirty="0" smtClean="0">
                <a:solidFill>
                  <a:srgbClr val="FF0000"/>
                </a:solidFill>
              </a:rPr>
              <a:t>（源于西门子将自家</a:t>
            </a:r>
            <a:r>
              <a:rPr lang="en-US" altLang="zh-CN" sz="1900" dirty="0" smtClean="0">
                <a:solidFill>
                  <a:srgbClr val="FF0000"/>
                </a:solidFill>
              </a:rPr>
              <a:t>PLC</a:t>
            </a:r>
            <a:r>
              <a:rPr lang="zh-CN" altLang="en-US" sz="1900" dirty="0" smtClean="0">
                <a:solidFill>
                  <a:srgbClr val="FF0000"/>
                </a:solidFill>
              </a:rPr>
              <a:t>集成做的</a:t>
            </a:r>
            <a:r>
              <a:rPr lang="en-US" altLang="zh-CN" sz="1900" dirty="0" smtClean="0">
                <a:solidFill>
                  <a:srgbClr val="FF0000"/>
                </a:solidFill>
              </a:rPr>
              <a:t>DCS</a:t>
            </a:r>
            <a:r>
              <a:rPr lang="zh-CN" altLang="en-US" sz="1900" dirty="0" smtClean="0">
                <a:solidFill>
                  <a:srgbClr val="FF0000"/>
                </a:solidFill>
              </a:rPr>
              <a:t>解决方案）</a:t>
            </a:r>
            <a:endParaRPr lang="en-US" altLang="zh-CN" sz="1900" dirty="0" smtClean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1900" dirty="0" smtClean="0"/>
              <a:t>可编程控制器（</a:t>
            </a:r>
            <a:r>
              <a:rPr lang="en-US" altLang="zh-CN" sz="1900" dirty="0" smtClean="0"/>
              <a:t>PLC</a:t>
            </a:r>
            <a:r>
              <a:rPr lang="zh-CN" altLang="en-US" sz="1900" dirty="0" smtClean="0"/>
              <a:t>）</a:t>
            </a:r>
            <a:endParaRPr lang="en-US" altLang="zh-CN" sz="1900" dirty="0" smtClean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1900" dirty="0" smtClean="0"/>
              <a:t>远程终端单元（</a:t>
            </a:r>
            <a:r>
              <a:rPr lang="en-US" altLang="zh-CN" sz="1900" dirty="0"/>
              <a:t> RTU </a:t>
            </a:r>
            <a:r>
              <a:rPr lang="zh-CN" altLang="en-US" sz="1900" dirty="0" smtClean="0"/>
              <a:t>）</a:t>
            </a:r>
            <a:endParaRPr lang="en-US" altLang="zh-CN" sz="1900" dirty="0" smtClean="0"/>
          </a:p>
          <a:p>
            <a:pPr marL="0" indent="0">
              <a:lnSpc>
                <a:spcPct val="100000"/>
              </a:lnSpc>
              <a:buNone/>
            </a:pPr>
            <a:endParaRPr lang="en-US" altLang="zh-CN" sz="19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1900" dirty="0" smtClean="0"/>
              <a:t>PLC</a:t>
            </a:r>
            <a:r>
              <a:rPr lang="zh-CN" altLang="en-US" sz="1900" dirty="0" smtClean="0"/>
              <a:t>和</a:t>
            </a:r>
            <a:r>
              <a:rPr lang="en-US" altLang="zh-CN" sz="1900" dirty="0" smtClean="0"/>
              <a:t>RTU</a:t>
            </a:r>
            <a:r>
              <a:rPr lang="zh-CN" altLang="en-US" sz="1900" dirty="0" smtClean="0"/>
              <a:t>主要用于获取设备状态，</a:t>
            </a:r>
            <a:r>
              <a:rPr lang="en-US" altLang="zh-CN" sz="1900" dirty="0" smtClean="0"/>
              <a:t>PLC</a:t>
            </a:r>
            <a:r>
              <a:rPr lang="zh-CN" altLang="en-US" sz="1900" dirty="0" smtClean="0"/>
              <a:t>也可以用于设备的本地控制；</a:t>
            </a:r>
            <a:r>
              <a:rPr lang="en-US" altLang="zh-CN" sz="1900" dirty="0" smtClean="0"/>
              <a:t>DCS</a:t>
            </a:r>
            <a:r>
              <a:rPr lang="zh-CN" altLang="en-US" sz="1900" dirty="0" smtClean="0"/>
              <a:t>通常用于局域网内生产过程的整体控制，</a:t>
            </a:r>
            <a:r>
              <a:rPr lang="en-US" altLang="zh-CN" sz="1900" dirty="0" smtClean="0"/>
              <a:t>SCADA</a:t>
            </a:r>
            <a:r>
              <a:rPr lang="zh-CN" altLang="en-US" sz="1900" dirty="0" smtClean="0"/>
              <a:t>主要从</a:t>
            </a:r>
            <a:r>
              <a:rPr lang="en-US" altLang="zh-CN" sz="1900" dirty="0" smtClean="0"/>
              <a:t>PLC</a:t>
            </a:r>
            <a:r>
              <a:rPr lang="zh-CN" altLang="en-US" sz="1900" dirty="0" smtClean="0"/>
              <a:t>和</a:t>
            </a:r>
            <a:r>
              <a:rPr lang="en-US" altLang="zh-CN" sz="1900" dirty="0" smtClean="0"/>
              <a:t>RTU</a:t>
            </a:r>
            <a:r>
              <a:rPr lang="zh-CN" altLang="en-US" sz="1900" dirty="0" smtClean="0"/>
              <a:t>采集监控数据。</a:t>
            </a:r>
            <a:endParaRPr lang="en-US" altLang="zh-CN" sz="1900" dirty="0" smtClean="0"/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1</a:t>
            </a:r>
            <a:r>
              <a:rPr lang="zh-CN" altLang="en-US" b="1" dirty="0" smtClean="0"/>
              <a:t>、</a:t>
            </a:r>
            <a:r>
              <a:rPr lang="en-US" altLang="zh-CN" b="1" dirty="0" smtClean="0"/>
              <a:t>SCADA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SCADA(Supervisory Control And Data Acquisition)</a:t>
            </a:r>
            <a:r>
              <a:rPr lang="zh-CN" altLang="en-US" dirty="0"/>
              <a:t>系统，即数据采集与监视控制系统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SCADA</a:t>
            </a:r>
            <a:r>
              <a:rPr lang="zh-CN" altLang="en-US" dirty="0" smtClean="0"/>
              <a:t>可以</a:t>
            </a:r>
            <a:r>
              <a:rPr lang="zh-CN" altLang="en-US" dirty="0"/>
              <a:t>应用于电力、冶金、石油、化工、燃气、铁路等领域的数据采集与监视控制以及过程控制等诸多</a:t>
            </a:r>
            <a:r>
              <a:rPr lang="zh-CN" altLang="en-US" dirty="0" smtClean="0"/>
              <a:t>领域。</a:t>
            </a:r>
            <a:r>
              <a:rPr lang="zh-CN" altLang="en-US" dirty="0"/>
              <a:t>在电力系统中，</a:t>
            </a:r>
            <a:r>
              <a:rPr lang="en-US" altLang="zh-CN" dirty="0"/>
              <a:t>SCADA</a:t>
            </a:r>
            <a:r>
              <a:rPr lang="zh-CN" altLang="en-US" dirty="0"/>
              <a:t>系统应用最为广泛，技术发展也最为成熟。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2</a:t>
            </a:r>
            <a:r>
              <a:rPr lang="zh-CN" altLang="en-US" b="1" dirty="0" smtClean="0"/>
              <a:t>、</a:t>
            </a:r>
            <a:r>
              <a:rPr lang="en-US" altLang="zh-CN" b="1" dirty="0" smtClean="0"/>
              <a:t>DCS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2400" dirty="0" smtClean="0"/>
              <a:t>控制系统</a:t>
            </a:r>
            <a:r>
              <a:rPr lang="zh-CN" altLang="en-US" sz="2400" dirty="0"/>
              <a:t>的结构从最初的</a:t>
            </a:r>
            <a:r>
              <a:rPr lang="en-US" altLang="zh-CN" sz="2400" dirty="0"/>
              <a:t>CCS</a:t>
            </a:r>
            <a:r>
              <a:rPr lang="zh-CN" altLang="en-US" sz="2400" dirty="0"/>
              <a:t>（计算机集中控制系统），到第二代的</a:t>
            </a:r>
            <a:r>
              <a:rPr lang="en-US" altLang="zh-CN" sz="2400" dirty="0"/>
              <a:t>DCS</a:t>
            </a:r>
            <a:r>
              <a:rPr lang="zh-CN" altLang="en-US" sz="2400" dirty="0"/>
              <a:t>（分布式控制</a:t>
            </a:r>
            <a:r>
              <a:rPr lang="zh-CN" altLang="en-US" sz="2400" dirty="0" smtClean="0"/>
              <a:t>系统</a:t>
            </a:r>
            <a:r>
              <a:rPr lang="zh-CN" altLang="en-US" sz="2400" dirty="0"/>
              <a:t>），发展到现在流行的</a:t>
            </a:r>
            <a:r>
              <a:rPr lang="en-US" altLang="zh-CN" sz="2400" dirty="0"/>
              <a:t>FCS</a:t>
            </a:r>
            <a:r>
              <a:rPr lang="zh-CN" altLang="en-US" sz="2400" dirty="0"/>
              <a:t>（现场总线控制系统</a:t>
            </a:r>
            <a:r>
              <a:rPr lang="zh-CN" altLang="en-US" sz="2400" dirty="0" smtClean="0"/>
              <a:t>）。</a:t>
            </a:r>
            <a:endParaRPr lang="en-US" altLang="zh-CN" sz="2400" dirty="0" smtClean="0"/>
          </a:p>
          <a:p>
            <a:pPr marL="0" indent="0">
              <a:lnSpc>
                <a:spcPct val="100000"/>
              </a:lnSpc>
              <a:buNone/>
            </a:pPr>
            <a:endParaRPr lang="en-US" altLang="zh-CN" sz="24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400" dirty="0" smtClean="0"/>
              <a:t>DCS</a:t>
            </a:r>
            <a:r>
              <a:rPr lang="zh-CN" altLang="en-US" sz="2400" dirty="0" smtClean="0"/>
              <a:t>（</a:t>
            </a:r>
            <a:r>
              <a:rPr lang="zh-CN" altLang="en-US" sz="2400" dirty="0"/>
              <a:t>分布式</a:t>
            </a:r>
            <a:r>
              <a:rPr lang="zh-CN" altLang="en-US" sz="2400" dirty="0" smtClean="0"/>
              <a:t>控制系统）是从</a:t>
            </a:r>
            <a:r>
              <a:rPr lang="en-US" altLang="zh-CN" sz="2400" dirty="0" smtClean="0"/>
              <a:t>1975</a:t>
            </a:r>
            <a:r>
              <a:rPr lang="zh-CN" altLang="en-US" sz="2400" dirty="0" smtClean="0"/>
              <a:t>年前后从</a:t>
            </a:r>
            <a:r>
              <a:rPr lang="en-US" altLang="zh-CN" sz="2400" dirty="0" smtClean="0"/>
              <a:t>CCS</a:t>
            </a:r>
            <a:r>
              <a:rPr lang="zh-CN" altLang="en-US" sz="2400" dirty="0"/>
              <a:t>（计算机集中控制系统）</a:t>
            </a:r>
            <a:r>
              <a:rPr lang="zh-CN" altLang="en-US" sz="2400" dirty="0" smtClean="0"/>
              <a:t>发展出的工业控制系统的架构。</a:t>
            </a:r>
            <a:endParaRPr lang="en-US" altLang="zh-CN" sz="2400" dirty="0" smtClean="0"/>
          </a:p>
          <a:p>
            <a:pPr marL="0" indent="0">
              <a:lnSpc>
                <a:spcPct val="100000"/>
              </a:lnSpc>
              <a:buNone/>
            </a:pPr>
            <a:endParaRPr lang="en-US" altLang="zh-CN" sz="24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400" dirty="0" smtClean="0"/>
              <a:t>FCS</a:t>
            </a:r>
            <a:r>
              <a:rPr lang="zh-CN" altLang="en-US" sz="2400" dirty="0"/>
              <a:t> （现场总线控制系统</a:t>
            </a:r>
            <a:r>
              <a:rPr lang="zh-CN" altLang="en-US" sz="2400" dirty="0" smtClean="0"/>
              <a:t>）是基于网络化、标准化、开放理念发展的最新的架构。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分布式控制</a:t>
            </a:r>
            <a:r>
              <a:rPr lang="zh-CN" altLang="en-US" b="1" dirty="0" smtClean="0"/>
              <a:t>系统（</a:t>
            </a:r>
            <a:r>
              <a:rPr lang="en-US" altLang="zh-CN" b="1" dirty="0" smtClean="0"/>
              <a:t>DCS</a:t>
            </a:r>
            <a:r>
              <a:rPr lang="zh-CN" altLang="en-US" b="1" dirty="0" smtClean="0"/>
              <a:t>）的发展</a:t>
            </a:r>
            <a:endParaRPr lang="zh-CN" altLang="en-US" b="1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2004850" y="1825624"/>
          <a:ext cx="95250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5" name="下箭头 4"/>
          <p:cNvSpPr/>
          <p:nvPr/>
        </p:nvSpPr>
        <p:spPr>
          <a:xfrm>
            <a:off x="838200" y="1739981"/>
            <a:ext cx="725214" cy="4522623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网络化、标准化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DCS</a:t>
            </a:r>
            <a:r>
              <a:rPr lang="zh-CN" altLang="en-US" b="1" dirty="0" smtClean="0"/>
              <a:t>和</a:t>
            </a:r>
            <a:r>
              <a:rPr lang="en-US" altLang="zh-CN" b="1" dirty="0" smtClean="0"/>
              <a:t>FCS</a:t>
            </a:r>
            <a:r>
              <a:rPr lang="zh-CN" altLang="en-US" b="1" dirty="0" smtClean="0"/>
              <a:t>的对比</a:t>
            </a:r>
            <a:endParaRPr lang="zh-CN" altLang="en-US" b="1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261" y="2046342"/>
            <a:ext cx="5582057" cy="4038783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56" y="2148581"/>
            <a:ext cx="5112405" cy="383430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741010" y="5885069"/>
            <a:ext cx="111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DCS</a:t>
            </a:r>
            <a:endParaRPr lang="zh-CN" altLang="en-US" sz="2000" b="1" dirty="0"/>
          </a:p>
        </p:txBody>
      </p:sp>
      <p:sp>
        <p:nvSpPr>
          <p:cNvPr id="7" name="文本框 6"/>
          <p:cNvSpPr txBox="1"/>
          <p:nvPr/>
        </p:nvSpPr>
        <p:spPr>
          <a:xfrm>
            <a:off x="8568997" y="6095269"/>
            <a:ext cx="111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FCS</a:t>
            </a:r>
            <a:endParaRPr lang="zh-CN" altLang="en-US" sz="20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945931" y="1418897"/>
            <a:ext cx="10407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FCS</a:t>
            </a:r>
            <a:r>
              <a:rPr lang="zh-CN" altLang="en-US" dirty="0" smtClean="0"/>
              <a:t>主要引入了网络，统一了标准，开放了整个控制系统。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4</a:t>
            </a:r>
            <a:r>
              <a:rPr lang="zh-CN" altLang="en-US" b="1" dirty="0" smtClean="0"/>
              <a:t>、</a:t>
            </a:r>
            <a:r>
              <a:rPr lang="en-US" altLang="zh-CN" b="1" dirty="0" smtClean="0"/>
              <a:t>PLC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PLC</a:t>
            </a:r>
            <a:r>
              <a:rPr lang="zh-CN" altLang="en-US" dirty="0" smtClean="0"/>
              <a:t>实质</a:t>
            </a:r>
            <a:r>
              <a:rPr lang="zh-CN" altLang="en-US" dirty="0"/>
              <a:t>是一种专用于工业控制的计算机，其硬件结构基本上与微型计算机</a:t>
            </a:r>
            <a:r>
              <a:rPr lang="zh-CN" altLang="en-US" dirty="0" smtClean="0"/>
              <a:t>相同。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23" y="3521103"/>
            <a:ext cx="3562350" cy="2095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096000" y="3297287"/>
            <a:ext cx="4708635" cy="2543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b="1" dirty="0" smtClean="0"/>
              <a:t>电源</a:t>
            </a:r>
            <a:endParaRPr lang="en-US" altLang="zh-CN" b="1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b="1" dirty="0"/>
              <a:t>中央处理单元</a:t>
            </a:r>
            <a:r>
              <a:rPr lang="en-US" altLang="zh-CN" b="1" dirty="0"/>
              <a:t>(CPU</a:t>
            </a:r>
            <a:r>
              <a:rPr lang="en-US" altLang="zh-CN" b="1" dirty="0" smtClean="0"/>
              <a:t>)</a:t>
            </a:r>
            <a:endParaRPr lang="en-US" altLang="zh-CN" b="1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b="1" dirty="0" smtClean="0"/>
              <a:t>存储器</a:t>
            </a:r>
            <a:endParaRPr lang="en-US" altLang="zh-CN" b="1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b="1" dirty="0"/>
              <a:t>输入输出接口</a:t>
            </a:r>
            <a:r>
              <a:rPr lang="zh-CN" altLang="en-US" b="1" dirty="0" smtClean="0"/>
              <a:t>电路</a:t>
            </a:r>
            <a:endParaRPr lang="en-US" altLang="zh-CN" b="1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b="1" dirty="0"/>
              <a:t>功能</a:t>
            </a:r>
            <a:r>
              <a:rPr lang="zh-CN" altLang="en-US" b="1" dirty="0" smtClean="0"/>
              <a:t>模块（</a:t>
            </a:r>
            <a:r>
              <a:rPr lang="zh-CN" altLang="en-US" dirty="0"/>
              <a:t>如计数、定位等功能</a:t>
            </a:r>
            <a:r>
              <a:rPr lang="zh-CN" altLang="en-US" dirty="0" smtClean="0"/>
              <a:t>模块</a:t>
            </a:r>
            <a:r>
              <a:rPr lang="zh-CN" altLang="en-US" b="1" dirty="0" smtClean="0"/>
              <a:t>）</a:t>
            </a:r>
            <a:endParaRPr lang="en-US" altLang="zh-CN" b="1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b="1" dirty="0"/>
              <a:t>通信模块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096000" y="2927955"/>
            <a:ext cx="2669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PLC</a:t>
            </a:r>
            <a:r>
              <a:rPr lang="zh-CN" altLang="en-US" b="1" dirty="0" smtClean="0">
                <a:latin typeface="华文中宋" panose="02010600040101010101" pitchFamily="2" charset="-122"/>
                <a:ea typeface="华文中宋" panose="02010600040101010101" pitchFamily="2" charset="-122"/>
              </a:rPr>
              <a:t>主要组成部分：</a:t>
            </a:r>
            <a:endParaRPr lang="zh-CN" altLang="en-US" b="1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PLC</a:t>
            </a:r>
            <a:r>
              <a:rPr lang="zh-CN" altLang="en-US" b="1" dirty="0" smtClean="0"/>
              <a:t>的工作原理</a:t>
            </a:r>
            <a:endParaRPr lang="zh-CN" altLang="en-US" b="1" dirty="0"/>
          </a:p>
        </p:txBody>
      </p:sp>
      <p:grpSp>
        <p:nvGrpSpPr>
          <p:cNvPr id="40" name="组合 39"/>
          <p:cNvGrpSpPr/>
          <p:nvPr/>
        </p:nvGrpSpPr>
        <p:grpSpPr>
          <a:xfrm>
            <a:off x="987970" y="1873596"/>
            <a:ext cx="10365830" cy="4158871"/>
            <a:chOff x="987970" y="1873596"/>
            <a:chExt cx="10365830" cy="4158871"/>
          </a:xfrm>
        </p:grpSpPr>
        <p:sp>
          <p:nvSpPr>
            <p:cNvPr id="5" name="矩形 4"/>
            <p:cNvSpPr/>
            <p:nvPr/>
          </p:nvSpPr>
          <p:spPr>
            <a:xfrm>
              <a:off x="2228192" y="3717140"/>
              <a:ext cx="756746" cy="190237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/>
                <a:t>输入单元</a:t>
              </a:r>
              <a:endParaRPr lang="zh-CN" altLang="en-US" dirty="0"/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1437289" y="4027196"/>
              <a:ext cx="685800" cy="1415427"/>
              <a:chOff x="838200" y="2825496"/>
              <a:chExt cx="685800" cy="1415427"/>
            </a:xfrm>
          </p:grpSpPr>
          <p:cxnSp>
            <p:nvCxnSpPr>
              <p:cNvPr id="7" name="直接箭头连接符 6"/>
              <p:cNvCxnSpPr/>
              <p:nvPr/>
            </p:nvCxnSpPr>
            <p:spPr>
              <a:xfrm flipV="1">
                <a:off x="838200" y="3140759"/>
                <a:ext cx="685800" cy="1536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直接箭头连接符 8"/>
              <p:cNvCxnSpPr/>
              <p:nvPr/>
            </p:nvCxnSpPr>
            <p:spPr>
              <a:xfrm flipV="1">
                <a:off x="838200" y="4225555"/>
                <a:ext cx="685800" cy="1536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直接箭头连接符 9"/>
              <p:cNvCxnSpPr/>
              <p:nvPr/>
            </p:nvCxnSpPr>
            <p:spPr>
              <a:xfrm flipV="1">
                <a:off x="838200" y="3148245"/>
                <a:ext cx="685800" cy="1536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文本框 10"/>
              <p:cNvSpPr txBox="1"/>
              <p:nvPr/>
            </p:nvSpPr>
            <p:spPr>
              <a:xfrm>
                <a:off x="838200" y="2825496"/>
                <a:ext cx="6306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/>
                  <a:t>数据</a:t>
                </a:r>
                <a:endParaRPr lang="zh-CN" altLang="en-US" sz="1400" dirty="0"/>
              </a:p>
            </p:txBody>
          </p:sp>
          <p:sp>
            <p:nvSpPr>
              <p:cNvPr id="12" name="文本框 11"/>
              <p:cNvSpPr txBox="1"/>
              <p:nvPr/>
            </p:nvSpPr>
            <p:spPr>
              <a:xfrm>
                <a:off x="838200" y="3910292"/>
                <a:ext cx="6306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 smtClean="0"/>
                  <a:t>状态</a:t>
                </a:r>
                <a:endParaRPr lang="zh-CN" altLang="en-US" sz="1400" dirty="0"/>
              </a:p>
            </p:txBody>
          </p:sp>
        </p:grpSp>
        <p:sp>
          <p:nvSpPr>
            <p:cNvPr id="14" name="流程图: 磁盘 13"/>
            <p:cNvSpPr/>
            <p:nvPr/>
          </p:nvSpPr>
          <p:spPr>
            <a:xfrm>
              <a:off x="3520965" y="4100223"/>
              <a:ext cx="704193" cy="1145627"/>
            </a:xfrm>
            <a:prstGeom prst="flowChartMagneticDisk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dirty="0"/>
                <a:t>存储</a:t>
              </a:r>
              <a:endParaRPr lang="zh-CN" altLang="en-US" dirty="0"/>
            </a:p>
          </p:txBody>
        </p:sp>
        <p:sp>
          <p:nvSpPr>
            <p:cNvPr id="15" name="对角圆角矩形 14"/>
            <p:cNvSpPr/>
            <p:nvPr/>
          </p:nvSpPr>
          <p:spPr>
            <a:xfrm>
              <a:off x="4918841" y="4158030"/>
              <a:ext cx="2060028" cy="1030014"/>
            </a:xfrm>
            <a:prstGeom prst="round2Diag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/>
                <a:t>用户程序</a:t>
              </a:r>
              <a:endParaRPr lang="zh-CN" altLang="en-US" dirty="0"/>
            </a:p>
          </p:txBody>
        </p:sp>
        <p:sp>
          <p:nvSpPr>
            <p:cNvPr id="16" name="流程图: 磁盘 15"/>
            <p:cNvSpPr/>
            <p:nvPr/>
          </p:nvSpPr>
          <p:spPr>
            <a:xfrm>
              <a:off x="7672552" y="4027196"/>
              <a:ext cx="704193" cy="1145627"/>
            </a:xfrm>
            <a:prstGeom prst="flowChartMagneticDisk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dirty="0"/>
                <a:t>存储</a:t>
              </a:r>
              <a:endParaRPr lang="zh-CN" altLang="en-US" dirty="0"/>
            </a:p>
          </p:txBody>
        </p:sp>
        <p:sp>
          <p:nvSpPr>
            <p:cNvPr id="17" name="矩形 16"/>
            <p:cNvSpPr/>
            <p:nvPr/>
          </p:nvSpPr>
          <p:spPr>
            <a:xfrm>
              <a:off x="8912772" y="3725917"/>
              <a:ext cx="756746" cy="190237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/>
                <a:t>输出单元</a:t>
              </a:r>
              <a:endParaRPr lang="zh-CN" altLang="en-US" dirty="0"/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9810092" y="4027196"/>
              <a:ext cx="685800" cy="1415427"/>
              <a:chOff x="838200" y="2825496"/>
              <a:chExt cx="685800" cy="1415427"/>
            </a:xfrm>
          </p:grpSpPr>
          <p:cxnSp>
            <p:nvCxnSpPr>
              <p:cNvPr id="19" name="直接箭头连接符 18"/>
              <p:cNvCxnSpPr/>
              <p:nvPr/>
            </p:nvCxnSpPr>
            <p:spPr>
              <a:xfrm flipV="1">
                <a:off x="838200" y="3140759"/>
                <a:ext cx="685800" cy="1536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直接箭头连接符 19"/>
              <p:cNvCxnSpPr/>
              <p:nvPr/>
            </p:nvCxnSpPr>
            <p:spPr>
              <a:xfrm flipV="1">
                <a:off x="838200" y="4225555"/>
                <a:ext cx="685800" cy="1536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直接箭头连接符 20"/>
              <p:cNvCxnSpPr/>
              <p:nvPr/>
            </p:nvCxnSpPr>
            <p:spPr>
              <a:xfrm flipV="1">
                <a:off x="838200" y="3148245"/>
                <a:ext cx="685800" cy="1536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" name="文本框 21"/>
              <p:cNvSpPr txBox="1"/>
              <p:nvPr/>
            </p:nvSpPr>
            <p:spPr>
              <a:xfrm>
                <a:off x="838200" y="2825496"/>
                <a:ext cx="6306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/>
                  <a:t>数据</a:t>
                </a:r>
                <a:endParaRPr lang="zh-CN" altLang="en-US" sz="1400" dirty="0"/>
              </a:p>
            </p:txBody>
          </p:sp>
          <p:sp>
            <p:nvSpPr>
              <p:cNvPr id="23" name="文本框 22"/>
              <p:cNvSpPr txBox="1"/>
              <p:nvPr/>
            </p:nvSpPr>
            <p:spPr>
              <a:xfrm>
                <a:off x="838200" y="3910292"/>
                <a:ext cx="6306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 smtClean="0"/>
                  <a:t>状态</a:t>
                </a:r>
                <a:endParaRPr lang="zh-CN" altLang="en-US" sz="1400" dirty="0"/>
              </a:p>
            </p:txBody>
          </p:sp>
        </p:grpSp>
        <p:sp>
          <p:nvSpPr>
            <p:cNvPr id="24" name="右箭头 23"/>
            <p:cNvSpPr/>
            <p:nvPr/>
          </p:nvSpPr>
          <p:spPr>
            <a:xfrm>
              <a:off x="3032234" y="4538707"/>
              <a:ext cx="441435" cy="27679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右箭头 24"/>
            <p:cNvSpPr/>
            <p:nvPr/>
          </p:nvSpPr>
          <p:spPr>
            <a:xfrm>
              <a:off x="4351282" y="4570238"/>
              <a:ext cx="441435" cy="27679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右箭头 25"/>
            <p:cNvSpPr/>
            <p:nvPr/>
          </p:nvSpPr>
          <p:spPr>
            <a:xfrm>
              <a:off x="7083971" y="4529930"/>
              <a:ext cx="441435" cy="27679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右箭头 26"/>
            <p:cNvSpPr/>
            <p:nvPr/>
          </p:nvSpPr>
          <p:spPr>
            <a:xfrm>
              <a:off x="8424041" y="4538707"/>
              <a:ext cx="441435" cy="27679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流程图: 可选过程 27"/>
            <p:cNvSpPr/>
            <p:nvPr/>
          </p:nvSpPr>
          <p:spPr>
            <a:xfrm>
              <a:off x="4918841" y="1873596"/>
              <a:ext cx="2060028" cy="714704"/>
            </a:xfrm>
            <a:prstGeom prst="flowChartAlternateProces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CPU</a:t>
              </a:r>
              <a:endParaRPr lang="zh-CN" altLang="en-US" dirty="0"/>
            </a:p>
          </p:txBody>
        </p:sp>
        <p:cxnSp>
          <p:nvCxnSpPr>
            <p:cNvPr id="30" name="肘形连接符 29"/>
            <p:cNvCxnSpPr>
              <a:stCxn id="17" idx="0"/>
              <a:endCxn id="28" idx="3"/>
            </p:cNvCxnSpPr>
            <p:nvPr/>
          </p:nvCxnSpPr>
          <p:spPr>
            <a:xfrm rot="16200000" flipV="1">
              <a:off x="7387523" y="1822295"/>
              <a:ext cx="1494969" cy="2312276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肘形连接符 31"/>
            <p:cNvCxnSpPr>
              <a:stCxn id="28" idx="1"/>
              <a:endCxn id="5" idx="0"/>
            </p:cNvCxnSpPr>
            <p:nvPr/>
          </p:nvCxnSpPr>
          <p:spPr>
            <a:xfrm rot="10800000" flipV="1">
              <a:off x="2606565" y="2230948"/>
              <a:ext cx="2312276" cy="148619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文本框 32"/>
            <p:cNvSpPr txBox="1"/>
            <p:nvPr/>
          </p:nvSpPr>
          <p:spPr>
            <a:xfrm>
              <a:off x="4918841" y="2650878"/>
              <a:ext cx="216513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/>
                <a:t>以</a:t>
              </a:r>
              <a:r>
                <a:rPr lang="zh-CN" altLang="en-US" dirty="0"/>
                <a:t>固定</a:t>
              </a:r>
              <a:r>
                <a:rPr lang="zh-CN" altLang="en-US" dirty="0" smtClean="0"/>
                <a:t>的周期重复调度执行下面的过程</a:t>
              </a:r>
              <a:endParaRPr lang="zh-CN" altLang="en-US" dirty="0"/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987970" y="4236297"/>
              <a:ext cx="37574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/>
                <a:t>脉冲信号</a:t>
              </a:r>
              <a:endParaRPr lang="zh-CN" altLang="en-US" b="1" dirty="0"/>
            </a:p>
          </p:txBody>
        </p:sp>
        <p:sp>
          <p:nvSpPr>
            <p:cNvPr id="35" name="矩形 34"/>
            <p:cNvSpPr/>
            <p:nvPr/>
          </p:nvSpPr>
          <p:spPr>
            <a:xfrm>
              <a:off x="1003736" y="5722412"/>
              <a:ext cx="3436883" cy="31005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dirty="0"/>
                <a:t>输入采样阶段</a:t>
              </a:r>
              <a:endParaRPr lang="zh-CN" altLang="en-US" dirty="0"/>
            </a:p>
          </p:txBody>
        </p:sp>
        <p:sp>
          <p:nvSpPr>
            <p:cNvPr id="36" name="矩形 35"/>
            <p:cNvSpPr/>
            <p:nvPr/>
          </p:nvSpPr>
          <p:spPr>
            <a:xfrm>
              <a:off x="4556234" y="5718022"/>
              <a:ext cx="2695903" cy="31005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dirty="0"/>
                <a:t>用户程序执行阶段</a:t>
              </a:r>
              <a:endParaRPr lang="zh-CN" altLang="en-US" dirty="0"/>
            </a:p>
          </p:txBody>
        </p:sp>
        <p:sp>
          <p:nvSpPr>
            <p:cNvPr id="37" name="矩形 36"/>
            <p:cNvSpPr/>
            <p:nvPr/>
          </p:nvSpPr>
          <p:spPr>
            <a:xfrm>
              <a:off x="7367751" y="5713635"/>
              <a:ext cx="3741682" cy="31005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dirty="0"/>
                <a:t>输出刷新阶段</a:t>
              </a:r>
              <a:endParaRPr lang="zh-CN" altLang="en-US" dirty="0"/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10581286" y="4226926"/>
              <a:ext cx="77251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/>
                <a:t>接收</a:t>
              </a:r>
              <a:r>
                <a:rPr lang="en-US" altLang="zh-CN" b="1" dirty="0" smtClean="0"/>
                <a:t>ALC</a:t>
              </a:r>
              <a:r>
                <a:rPr lang="zh-CN" altLang="en-US" b="1" dirty="0" smtClean="0"/>
                <a:t>数据接口</a:t>
              </a:r>
              <a:endParaRPr lang="zh-CN" alt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PLC</a:t>
            </a:r>
            <a:r>
              <a:rPr lang="zh-CN" altLang="en-US" b="1" dirty="0" smtClean="0"/>
              <a:t>的主要功能</a:t>
            </a:r>
            <a:endParaRPr lang="zh-CN" altLang="en-US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838200" y="1690688"/>
            <a:ext cx="1026860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运算功能</a:t>
            </a:r>
            <a:endParaRPr lang="en-US" altLang="zh-CN" sz="2000" b="1" dirty="0" smtClean="0"/>
          </a:p>
          <a:p>
            <a:r>
              <a:rPr lang="zh-CN" altLang="en-US" dirty="0" smtClean="0"/>
              <a:t>目前</a:t>
            </a:r>
            <a:r>
              <a:rPr lang="en-US" altLang="zh-CN" dirty="0" smtClean="0"/>
              <a:t>PLC</a:t>
            </a:r>
            <a:r>
              <a:rPr lang="zh-CN" altLang="en-US" dirty="0" smtClean="0"/>
              <a:t>基本已具有高级数学运算和</a:t>
            </a:r>
            <a:r>
              <a:rPr lang="zh-CN" altLang="en-US" dirty="0"/>
              <a:t>模拟量的</a:t>
            </a:r>
            <a:r>
              <a:rPr lang="en-US" altLang="zh-CN" dirty="0"/>
              <a:t>PID</a:t>
            </a:r>
            <a:r>
              <a:rPr lang="zh-CN" altLang="en-US" dirty="0" smtClean="0"/>
              <a:t>运算功能。</a:t>
            </a:r>
            <a:endParaRPr lang="en-US" altLang="zh-CN" dirty="0" smtClean="0"/>
          </a:p>
          <a:p>
            <a:r>
              <a:rPr lang="zh-CN" altLang="en-US" sz="2000" b="1" dirty="0"/>
              <a:t>控制功能</a:t>
            </a:r>
            <a:endParaRPr lang="en-US" altLang="zh-CN" sz="2000" b="1" dirty="0"/>
          </a:p>
          <a:p>
            <a:r>
              <a:rPr lang="zh-CN" altLang="en-US" dirty="0"/>
              <a:t>控制功能</a:t>
            </a:r>
            <a:r>
              <a:rPr lang="zh-CN" altLang="en-US" dirty="0" smtClean="0"/>
              <a:t>包括顺序控制</a:t>
            </a:r>
            <a:r>
              <a:rPr lang="zh-CN" altLang="en-US" dirty="0"/>
              <a:t>（开关量控制</a:t>
            </a:r>
            <a:r>
              <a:rPr lang="zh-CN" altLang="en-US" dirty="0" smtClean="0"/>
              <a:t>）、过程控制</a:t>
            </a:r>
            <a:r>
              <a:rPr lang="zh-CN" altLang="en-US" dirty="0"/>
              <a:t>（模拟量控制</a:t>
            </a:r>
            <a:r>
              <a:rPr lang="zh-CN" altLang="en-US" dirty="0" smtClean="0"/>
              <a:t>）、运动</a:t>
            </a:r>
            <a:r>
              <a:rPr lang="zh-CN" altLang="en-US" dirty="0"/>
              <a:t>控制（脉冲量</a:t>
            </a:r>
            <a:r>
              <a:rPr lang="zh-CN" altLang="en-US" dirty="0" smtClean="0"/>
              <a:t>控制</a:t>
            </a:r>
            <a:r>
              <a:rPr lang="zh-CN" altLang="en-US" dirty="0"/>
              <a:t>）</a:t>
            </a:r>
            <a:r>
              <a:rPr lang="zh-CN" altLang="en-US" dirty="0" smtClean="0"/>
              <a:t>和信息</a:t>
            </a:r>
            <a:r>
              <a:rPr lang="zh-CN" altLang="en-US" dirty="0"/>
              <a:t>控制远程</a:t>
            </a:r>
            <a:r>
              <a:rPr lang="zh-CN" altLang="en-US" dirty="0" smtClean="0"/>
              <a:t>控制，应根据实际需求选用。</a:t>
            </a:r>
            <a:r>
              <a:rPr lang="zh-CN" altLang="en-US" sz="1600" dirty="0" smtClean="0">
                <a:solidFill>
                  <a:srgbClr val="FF0000"/>
                </a:solidFill>
              </a:rPr>
              <a:t>（详情可参考最后一页‘补充参考资料’）</a:t>
            </a:r>
            <a:endParaRPr lang="zh-CN" altLang="en-US" sz="1600" dirty="0">
              <a:solidFill>
                <a:srgbClr val="FF0000"/>
              </a:solidFill>
            </a:endParaRPr>
          </a:p>
          <a:p>
            <a:r>
              <a:rPr lang="zh-CN" altLang="en-US" sz="2000" b="1" dirty="0" smtClean="0"/>
              <a:t>通信</a:t>
            </a:r>
            <a:r>
              <a:rPr lang="zh-CN" altLang="en-US" sz="2000" b="1" dirty="0"/>
              <a:t>功能</a:t>
            </a:r>
            <a:endParaRPr lang="en-US" altLang="zh-CN" sz="2000" b="1" dirty="0"/>
          </a:p>
          <a:p>
            <a:r>
              <a:rPr lang="zh-CN" altLang="en-US" dirty="0"/>
              <a:t>大中型可编程逻辑控制器系统应支持多种现场总线和标准通信协议（如</a:t>
            </a:r>
            <a:r>
              <a:rPr lang="en-US" altLang="zh-CN" dirty="0"/>
              <a:t>TCP/IP</a:t>
            </a:r>
            <a:r>
              <a:rPr lang="zh-CN" altLang="en-US" dirty="0" smtClean="0"/>
              <a:t>），同时还应支持的通信接口</a:t>
            </a:r>
            <a:r>
              <a:rPr lang="zh-CN" altLang="en-US" dirty="0"/>
              <a:t>应包括串行和并行通信接口、</a:t>
            </a:r>
            <a:r>
              <a:rPr lang="en-US" altLang="zh-CN" dirty="0"/>
              <a:t>RIO</a:t>
            </a:r>
            <a:r>
              <a:rPr lang="zh-CN" altLang="en-US" dirty="0"/>
              <a:t>通信口、常用</a:t>
            </a:r>
            <a:r>
              <a:rPr lang="en-US" altLang="zh-CN" dirty="0"/>
              <a:t>DCS</a:t>
            </a:r>
            <a:r>
              <a:rPr lang="zh-CN" altLang="en-US" dirty="0"/>
              <a:t>接口</a:t>
            </a:r>
            <a:r>
              <a:rPr lang="zh-CN" altLang="en-US" dirty="0" smtClean="0"/>
              <a:t>等。</a:t>
            </a:r>
            <a:endParaRPr lang="en-US" altLang="zh-CN" dirty="0" smtClean="0"/>
          </a:p>
          <a:p>
            <a:r>
              <a:rPr lang="zh-CN" altLang="en-US" sz="2000" b="1" dirty="0"/>
              <a:t>编程功能</a:t>
            </a:r>
            <a:endParaRPr lang="en-US" altLang="zh-CN" sz="2000" b="1" dirty="0"/>
          </a:p>
          <a:p>
            <a:r>
              <a:rPr lang="zh-CN" altLang="en-US" dirty="0" smtClean="0"/>
              <a:t>支持编制用户自定义程序。支持</a:t>
            </a:r>
            <a:r>
              <a:rPr lang="en-US" altLang="zh-CN" dirty="0" smtClean="0"/>
              <a:t>C</a:t>
            </a:r>
            <a:r>
              <a:rPr lang="zh-CN" altLang="en-US" dirty="0" smtClean="0"/>
              <a:t>、</a:t>
            </a:r>
            <a:r>
              <a:rPr lang="en-US" altLang="zh-CN" dirty="0" smtClean="0"/>
              <a:t>Basic</a:t>
            </a:r>
            <a:r>
              <a:rPr lang="zh-CN" altLang="en-US" dirty="0" smtClean="0"/>
              <a:t>等语言。</a:t>
            </a:r>
            <a:endParaRPr lang="en-US" altLang="zh-CN" dirty="0" smtClean="0"/>
          </a:p>
          <a:p>
            <a:r>
              <a:rPr lang="zh-CN" altLang="en-US" sz="2000" b="1" dirty="0"/>
              <a:t>诊断功能</a:t>
            </a:r>
            <a:endParaRPr lang="en-US" altLang="zh-CN" sz="2000" b="1" dirty="0"/>
          </a:p>
          <a:p>
            <a:r>
              <a:rPr lang="zh-CN" altLang="en-US" dirty="0"/>
              <a:t>可编程逻辑控制器的诊断功能包括硬件和软件的诊断。硬件诊断通过硬件的逻辑判断确定硬件的故障位置，软件诊断分内诊断和外诊断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sz="2000" b="1" dirty="0"/>
              <a:t>处理速度</a:t>
            </a:r>
            <a:endParaRPr lang="en-US" altLang="zh-CN" sz="2000" b="1" dirty="0"/>
          </a:p>
          <a:p>
            <a:r>
              <a:rPr lang="zh-CN" altLang="en-US" dirty="0" smtClean="0"/>
              <a:t>从实</a:t>
            </a:r>
            <a:r>
              <a:rPr lang="zh-CN" altLang="en-US" dirty="0"/>
              <a:t>时性要求来看，处理速度应越快越好，如果信号持续时间小于扫描时间，则可编程逻辑控制器将扫描不到该信号，造成信号数据的丢失。</a:t>
            </a:r>
            <a:endParaRPr lang="en-US" altLang="zh-CN" dirty="0" smtClean="0"/>
          </a:p>
          <a:p>
            <a:pPr marL="342900" indent="-342900">
              <a:buFont typeface="+mj-lt"/>
              <a:buAutoNum type="arabicPeriod"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1646</Words>
  <Application>WPS 演示</Application>
  <PresentationFormat>宽屏</PresentationFormat>
  <Paragraphs>122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Arial</vt:lpstr>
      <vt:lpstr>宋体</vt:lpstr>
      <vt:lpstr>Wingdings</vt:lpstr>
      <vt:lpstr>华文中宋</vt:lpstr>
      <vt:lpstr>微软雅黑</vt:lpstr>
      <vt:lpstr>Arial Unicode MS</vt:lpstr>
      <vt:lpstr>等线 Light</vt:lpstr>
      <vt:lpstr>等线</vt:lpstr>
      <vt:lpstr>Calibri</vt:lpstr>
      <vt:lpstr>Office 主题​​</vt:lpstr>
      <vt:lpstr>工业控制系统（ICS）</vt:lpstr>
      <vt:lpstr>ICS</vt:lpstr>
      <vt:lpstr>1、SCADA</vt:lpstr>
      <vt:lpstr>2、DCS</vt:lpstr>
      <vt:lpstr>分布式控制系统（DCS）的发展</vt:lpstr>
      <vt:lpstr>DCS和FCS的对比</vt:lpstr>
      <vt:lpstr>4、PLC</vt:lpstr>
      <vt:lpstr>PLC的工作原理</vt:lpstr>
      <vt:lpstr>PLC的主要功能</vt:lpstr>
      <vt:lpstr>5、RTU</vt:lpstr>
      <vt:lpstr>PLC和RTU对比</vt:lpstr>
      <vt:lpstr>补充参考资料</vt:lpstr>
    </vt:vector>
  </TitlesOfParts>
  <Company>Ford Motor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工业控制系统</dc:title>
  <dc:creator>Wu, Kaijun (K.)</dc:creator>
  <cp:lastModifiedBy>破布</cp:lastModifiedBy>
  <cp:revision>52</cp:revision>
  <dcterms:created xsi:type="dcterms:W3CDTF">2016-12-15T08:45:00Z</dcterms:created>
  <dcterms:modified xsi:type="dcterms:W3CDTF">2024-03-11T10:04:58Z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5C20F66EA5DB42D6B61C4422AFA137E9_13</vt:lpwstr>
  </property>
  <property fmtid="{D5CDD505-2E9C-101B-9397-08002B2CF9AE}" pid="3" name="KSOProductBuildVer">
    <vt:lpwstr>2052-12.1.0.16388</vt:lpwstr>
  </property>
</Properties>
</file>